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8"/>
  </p:notesMasterIdLst>
  <p:sldIdLst>
    <p:sldId id="256" r:id="rId2"/>
    <p:sldId id="364" r:id="rId3"/>
    <p:sldId id="370" r:id="rId4"/>
    <p:sldId id="282" r:id="rId5"/>
    <p:sldId id="284" r:id="rId6"/>
    <p:sldId id="276" r:id="rId7"/>
    <p:sldId id="372" r:id="rId8"/>
    <p:sldId id="278" r:id="rId9"/>
    <p:sldId id="279" r:id="rId10"/>
    <p:sldId id="373" r:id="rId11"/>
    <p:sldId id="376" r:id="rId12"/>
    <p:sldId id="377" r:id="rId13"/>
    <p:sldId id="269" r:id="rId14"/>
    <p:sldId id="347" r:id="rId15"/>
    <p:sldId id="384" r:id="rId16"/>
    <p:sldId id="261" r:id="rId17"/>
    <p:sldId id="348" r:id="rId18"/>
    <p:sldId id="263" r:id="rId19"/>
    <p:sldId id="289" r:id="rId20"/>
    <p:sldId id="259" r:id="rId21"/>
    <p:sldId id="260" r:id="rId22"/>
    <p:sldId id="258" r:id="rId23"/>
    <p:sldId id="351" r:id="rId24"/>
    <p:sldId id="346" r:id="rId25"/>
    <p:sldId id="355" r:id="rId26"/>
    <p:sldId id="356" r:id="rId27"/>
    <p:sldId id="353" r:id="rId28"/>
    <p:sldId id="357" r:id="rId29"/>
    <p:sldId id="358" r:id="rId30"/>
    <p:sldId id="359" r:id="rId31"/>
    <p:sldId id="389" r:id="rId32"/>
    <p:sldId id="390" r:id="rId33"/>
    <p:sldId id="343" r:id="rId34"/>
    <p:sldId id="382" r:id="rId35"/>
    <p:sldId id="381" r:id="rId36"/>
    <p:sldId id="363" r:id="rId37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86470" autoAdjust="0"/>
  </p:normalViewPr>
  <p:slideViewPr>
    <p:cSldViewPr snapToGrid="0">
      <p:cViewPr varScale="1">
        <p:scale>
          <a:sx n="64" d="100"/>
          <a:sy n="64" d="100"/>
        </p:scale>
        <p:origin x="-78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1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plotArea>
      <c:layout/>
      <c:barChart>
        <c:barDir val="col"/>
        <c:grouping val="clustered"/>
        <c:ser>
          <c:idx val="0"/>
          <c:order val="0"/>
          <c:tx>
            <c:strRef>
              <c:f>Sheet3!$A$5</c:f>
              <c:strCache>
                <c:ptCount val="1"/>
                <c:pt idx="0">
                  <c:v>Morfīns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Sheet3!$B$4:$E$4</c:f>
              <c:strCache>
                <c:ptCount val="4"/>
                <c:pt idx="0">
                  <c:v>VAS 6h</c:v>
                </c:pt>
                <c:pt idx="1">
                  <c:v>VAS 12h</c:v>
                </c:pt>
                <c:pt idx="2">
                  <c:v>VAS 18h</c:v>
                </c:pt>
                <c:pt idx="3">
                  <c:v>VAS 24h</c:v>
                </c:pt>
              </c:strCache>
            </c:strRef>
          </c:cat>
          <c:val>
            <c:numRef>
              <c:f>Sheet3!$B$5:$E$5</c:f>
              <c:numCache>
                <c:formatCode>General</c:formatCode>
                <c:ptCount val="4"/>
                <c:pt idx="0">
                  <c:v>4.0999999999999996</c:v>
                </c:pt>
                <c:pt idx="1">
                  <c:v>3.1</c:v>
                </c:pt>
                <c:pt idx="2">
                  <c:v>2.9</c:v>
                </c:pt>
                <c:pt idx="3">
                  <c:v>2.7</c:v>
                </c:pt>
              </c:numCache>
            </c:numRef>
          </c:val>
        </c:ser>
        <c:ser>
          <c:idx val="1"/>
          <c:order val="1"/>
          <c:tx>
            <c:strRef>
              <c:f>Sheet3!$A$6</c:f>
              <c:strCache>
                <c:ptCount val="1"/>
                <c:pt idx="0">
                  <c:v>Fentanils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Sheet3!$B$4:$E$4</c:f>
              <c:strCache>
                <c:ptCount val="4"/>
                <c:pt idx="0">
                  <c:v>VAS 6h</c:v>
                </c:pt>
                <c:pt idx="1">
                  <c:v>VAS 12h</c:v>
                </c:pt>
                <c:pt idx="2">
                  <c:v>VAS 18h</c:v>
                </c:pt>
                <c:pt idx="3">
                  <c:v>VAS 24h</c:v>
                </c:pt>
              </c:strCache>
            </c:strRef>
          </c:cat>
          <c:val>
            <c:numRef>
              <c:f>Sheet3!$B$6:$E$6</c:f>
              <c:numCache>
                <c:formatCode>General</c:formatCode>
                <c:ptCount val="4"/>
                <c:pt idx="0">
                  <c:v>6.4</c:v>
                </c:pt>
                <c:pt idx="1">
                  <c:v>5.8</c:v>
                </c:pt>
                <c:pt idx="2">
                  <c:v>4.5</c:v>
                </c:pt>
                <c:pt idx="3">
                  <c:v>3.4</c:v>
                </c:pt>
              </c:numCache>
            </c:numRef>
          </c:val>
        </c:ser>
        <c:gapWidth val="199"/>
        <c:axId val="61742464"/>
        <c:axId val="61953152"/>
      </c:barChart>
      <c:catAx>
        <c:axId val="61742464"/>
        <c:scaling>
          <c:orientation val="minMax"/>
        </c:scaling>
        <c:delete val="1"/>
        <c:axPos val="b"/>
        <c:numFmt formatCode="General" sourceLinked="0"/>
        <c:majorTickMark val="none"/>
        <c:tickLblPos val="none"/>
        <c:crossAx val="61953152"/>
        <c:crosses val="autoZero"/>
        <c:auto val="1"/>
        <c:lblAlgn val="ctr"/>
        <c:lblOffset val="100"/>
      </c:catAx>
      <c:valAx>
        <c:axId val="6195315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61742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976330-FED0-499E-9D2E-7D69368E26B3}" type="doc">
      <dgm:prSet loTypeId="urn:microsoft.com/office/officeart/2008/layout/HalfCircleOrganizationChart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0A8471A-91C6-4B60-85CE-73E8D4F6B959}">
      <dgm:prSet phldrT="[Text]"/>
      <dgm:spPr/>
      <dgm:t>
        <a:bodyPr/>
        <a:lstStyle/>
        <a:p>
          <a:r>
            <a:rPr lang="lv-LV" dirty="0" smtClean="0">
              <a:solidFill>
                <a:schemeClr val="tx1"/>
              </a:solidFill>
            </a:rPr>
            <a:t>Dzemdību sāpes</a:t>
          </a:r>
          <a:endParaRPr lang="lv-LV" dirty="0">
            <a:solidFill>
              <a:schemeClr val="tx1"/>
            </a:solidFill>
          </a:endParaRPr>
        </a:p>
      </dgm:t>
    </dgm:pt>
    <dgm:pt modelId="{8933DEFA-E3EF-48BA-B56C-FF16A4BBAFD8}" type="parTrans" cxnId="{7B70E545-A86D-4195-A163-6A46C470D91E}">
      <dgm:prSet/>
      <dgm:spPr/>
      <dgm:t>
        <a:bodyPr/>
        <a:lstStyle/>
        <a:p>
          <a:endParaRPr lang="lv-LV"/>
        </a:p>
      </dgm:t>
    </dgm:pt>
    <dgm:pt modelId="{D5A34618-6A46-4E00-A473-DFE81594C550}" type="sibTrans" cxnId="{7B70E545-A86D-4195-A163-6A46C470D91E}">
      <dgm:prSet/>
      <dgm:spPr/>
      <dgm:t>
        <a:bodyPr/>
        <a:lstStyle/>
        <a:p>
          <a:endParaRPr lang="lv-LV"/>
        </a:p>
      </dgm:t>
    </dgm:pt>
    <dgm:pt modelId="{5A835AD6-93C7-49A1-8062-3166F68B8D0A}">
      <dgm:prSet phldrT="[Text]"/>
      <dgm:spPr/>
      <dgm:t>
        <a:bodyPr/>
        <a:lstStyle/>
        <a:p>
          <a:r>
            <a:rPr lang="lv-LV" dirty="0" smtClean="0">
              <a:solidFill>
                <a:schemeClr val="tx1">
                  <a:lumMod val="65000"/>
                </a:schemeClr>
              </a:solidFill>
            </a:rPr>
            <a:t>Dzemdētāja</a:t>
          </a:r>
          <a:endParaRPr lang="lv-LV" dirty="0">
            <a:solidFill>
              <a:schemeClr val="tx1">
                <a:lumMod val="65000"/>
              </a:schemeClr>
            </a:solidFill>
          </a:endParaRPr>
        </a:p>
      </dgm:t>
    </dgm:pt>
    <dgm:pt modelId="{8E9C0F89-FD7A-4AD4-8D71-8FA2C8B32C06}" type="parTrans" cxnId="{C832400F-AAF9-4EBC-AD64-65464CE6F49B}">
      <dgm:prSet/>
      <dgm:spPr/>
      <dgm:t>
        <a:bodyPr/>
        <a:lstStyle/>
        <a:p>
          <a:endParaRPr lang="lv-LV"/>
        </a:p>
      </dgm:t>
    </dgm:pt>
    <dgm:pt modelId="{2006C92F-5E61-4595-9C6A-9392505C4606}" type="sibTrans" cxnId="{C832400F-AAF9-4EBC-AD64-65464CE6F49B}">
      <dgm:prSet/>
      <dgm:spPr/>
      <dgm:t>
        <a:bodyPr/>
        <a:lstStyle/>
        <a:p>
          <a:endParaRPr lang="lv-LV"/>
        </a:p>
      </dgm:t>
    </dgm:pt>
    <dgm:pt modelId="{A2B7894E-5CE5-407E-8A9E-547080A77383}">
      <dgm:prSet phldrT="[Text]"/>
      <dgm:spPr/>
      <dgm:t>
        <a:bodyPr/>
        <a:lstStyle/>
        <a:p>
          <a:r>
            <a:rPr lang="lv-LV" dirty="0" smtClean="0">
              <a:solidFill>
                <a:schemeClr val="tx1">
                  <a:lumMod val="65000"/>
                </a:schemeClr>
              </a:solidFill>
            </a:rPr>
            <a:t>Auglis</a:t>
          </a:r>
          <a:endParaRPr lang="lv-LV" dirty="0">
            <a:solidFill>
              <a:schemeClr val="tx1">
                <a:lumMod val="65000"/>
              </a:schemeClr>
            </a:solidFill>
          </a:endParaRPr>
        </a:p>
      </dgm:t>
    </dgm:pt>
    <dgm:pt modelId="{1E0B9384-2E6C-4CC8-AC6F-2EC970BC0155}" type="parTrans" cxnId="{CCF4DC38-7AFA-4579-A79C-CB04D0D1B266}">
      <dgm:prSet/>
      <dgm:spPr/>
      <dgm:t>
        <a:bodyPr/>
        <a:lstStyle/>
        <a:p>
          <a:endParaRPr lang="lv-LV"/>
        </a:p>
      </dgm:t>
    </dgm:pt>
    <dgm:pt modelId="{51999B3F-C104-40CD-BC3D-9025FA47F42C}" type="sibTrans" cxnId="{CCF4DC38-7AFA-4579-A79C-CB04D0D1B266}">
      <dgm:prSet/>
      <dgm:spPr/>
      <dgm:t>
        <a:bodyPr/>
        <a:lstStyle/>
        <a:p>
          <a:endParaRPr lang="lv-LV"/>
        </a:p>
      </dgm:t>
    </dgm:pt>
    <dgm:pt modelId="{D1F38D43-6BD6-48F0-ADE3-4772891A7B55}">
      <dgm:prSet phldrT="[Text]"/>
      <dgm:spPr/>
      <dgm:t>
        <a:bodyPr/>
        <a:lstStyle/>
        <a:p>
          <a:r>
            <a:rPr lang="lv-LV" dirty="0" smtClean="0">
              <a:solidFill>
                <a:srgbClr val="FFC000"/>
              </a:solidFill>
            </a:rPr>
            <a:t>Dzemdību darbība</a:t>
          </a:r>
          <a:endParaRPr lang="lv-LV" dirty="0">
            <a:solidFill>
              <a:srgbClr val="FFC000"/>
            </a:solidFill>
          </a:endParaRPr>
        </a:p>
      </dgm:t>
    </dgm:pt>
    <dgm:pt modelId="{EC35AB51-FCB2-463E-B6C2-233B7EF0786B}" type="parTrans" cxnId="{10BF83BF-E010-4FA6-9598-02F8C43AB1C9}">
      <dgm:prSet/>
      <dgm:spPr/>
      <dgm:t>
        <a:bodyPr/>
        <a:lstStyle/>
        <a:p>
          <a:endParaRPr lang="lv-LV"/>
        </a:p>
      </dgm:t>
    </dgm:pt>
    <dgm:pt modelId="{F605E07A-A74E-495A-A403-8A067C899E93}" type="sibTrans" cxnId="{10BF83BF-E010-4FA6-9598-02F8C43AB1C9}">
      <dgm:prSet/>
      <dgm:spPr/>
      <dgm:t>
        <a:bodyPr/>
        <a:lstStyle/>
        <a:p>
          <a:endParaRPr lang="lv-LV"/>
        </a:p>
      </dgm:t>
    </dgm:pt>
    <dgm:pt modelId="{942ADC12-D650-4543-90B8-6B372DFB492C}" type="pres">
      <dgm:prSet presAssocID="{CA976330-FED0-499E-9D2E-7D69368E26B3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1AE0D67-05C8-4B12-A65A-D6999ADEF191}" type="pres">
      <dgm:prSet presAssocID="{20A8471A-91C6-4B60-85CE-73E8D4F6B959}" presName="hierRoot1" presStyleCnt="0">
        <dgm:presLayoutVars>
          <dgm:hierBranch val="init"/>
        </dgm:presLayoutVars>
      </dgm:prSet>
      <dgm:spPr/>
    </dgm:pt>
    <dgm:pt modelId="{6E95C172-59F7-4EFE-A058-F28B76E17404}" type="pres">
      <dgm:prSet presAssocID="{20A8471A-91C6-4B60-85CE-73E8D4F6B959}" presName="rootComposite1" presStyleCnt="0"/>
      <dgm:spPr/>
    </dgm:pt>
    <dgm:pt modelId="{05AA9F6A-1EC4-4C35-9B3A-29440A1FA1A7}" type="pres">
      <dgm:prSet presAssocID="{20A8471A-91C6-4B60-85CE-73E8D4F6B959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4A73A8D4-F2A0-4436-A039-ED77F8A61A17}" type="pres">
      <dgm:prSet presAssocID="{20A8471A-91C6-4B60-85CE-73E8D4F6B959}" presName="topArc1" presStyleLbl="parChTrans1D1" presStyleIdx="0" presStyleCnt="8"/>
      <dgm:spPr/>
    </dgm:pt>
    <dgm:pt modelId="{5C60BF1F-5E6F-44F3-BAE2-C554EDAA2F13}" type="pres">
      <dgm:prSet presAssocID="{20A8471A-91C6-4B60-85CE-73E8D4F6B959}" presName="bottomArc1" presStyleLbl="parChTrans1D1" presStyleIdx="1" presStyleCnt="8"/>
      <dgm:spPr/>
    </dgm:pt>
    <dgm:pt modelId="{B5D964B1-B5DC-4030-B6B4-6A2E58C05274}" type="pres">
      <dgm:prSet presAssocID="{20A8471A-91C6-4B60-85CE-73E8D4F6B959}" presName="topConnNode1" presStyleLbl="node1" presStyleIdx="0" presStyleCnt="0"/>
      <dgm:spPr/>
      <dgm:t>
        <a:bodyPr/>
        <a:lstStyle/>
        <a:p>
          <a:endParaRPr lang="en-GB"/>
        </a:p>
      </dgm:t>
    </dgm:pt>
    <dgm:pt modelId="{91C139F0-534C-44DC-B401-08B2F354423C}" type="pres">
      <dgm:prSet presAssocID="{20A8471A-91C6-4B60-85CE-73E8D4F6B959}" presName="hierChild2" presStyleCnt="0"/>
      <dgm:spPr/>
    </dgm:pt>
    <dgm:pt modelId="{4E259C79-FDEA-4E40-8DB4-8950DEDD8365}" type="pres">
      <dgm:prSet presAssocID="{8E9C0F89-FD7A-4AD4-8D71-8FA2C8B32C06}" presName="Name28" presStyleLbl="parChTrans1D2" presStyleIdx="0" presStyleCnt="3"/>
      <dgm:spPr/>
      <dgm:t>
        <a:bodyPr/>
        <a:lstStyle/>
        <a:p>
          <a:endParaRPr lang="en-GB"/>
        </a:p>
      </dgm:t>
    </dgm:pt>
    <dgm:pt modelId="{72C29026-81C0-4A31-87FC-BE7F59CC38E6}" type="pres">
      <dgm:prSet presAssocID="{5A835AD6-93C7-49A1-8062-3166F68B8D0A}" presName="hierRoot2" presStyleCnt="0">
        <dgm:presLayoutVars>
          <dgm:hierBranch val="init"/>
        </dgm:presLayoutVars>
      </dgm:prSet>
      <dgm:spPr/>
    </dgm:pt>
    <dgm:pt modelId="{0784A310-6CCA-4682-B62C-4704275176FD}" type="pres">
      <dgm:prSet presAssocID="{5A835AD6-93C7-49A1-8062-3166F68B8D0A}" presName="rootComposite2" presStyleCnt="0"/>
      <dgm:spPr/>
    </dgm:pt>
    <dgm:pt modelId="{39E20268-43AC-4FA9-91EE-9B64ED624843}" type="pres">
      <dgm:prSet presAssocID="{5A835AD6-93C7-49A1-8062-3166F68B8D0A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78754FBA-B3DE-428F-8778-E5D98CBE9623}" type="pres">
      <dgm:prSet presAssocID="{5A835AD6-93C7-49A1-8062-3166F68B8D0A}" presName="topArc2" presStyleLbl="parChTrans1D1" presStyleIdx="2" presStyleCnt="8"/>
      <dgm:spPr/>
    </dgm:pt>
    <dgm:pt modelId="{6699C619-56DB-4D77-9F04-14A956BCEBCE}" type="pres">
      <dgm:prSet presAssocID="{5A835AD6-93C7-49A1-8062-3166F68B8D0A}" presName="bottomArc2" presStyleLbl="parChTrans1D1" presStyleIdx="3" presStyleCnt="8"/>
      <dgm:spPr/>
    </dgm:pt>
    <dgm:pt modelId="{85345989-1D53-4A62-9142-C6F2C8F5EAB3}" type="pres">
      <dgm:prSet presAssocID="{5A835AD6-93C7-49A1-8062-3166F68B8D0A}" presName="topConnNode2" presStyleLbl="node2" presStyleIdx="0" presStyleCnt="0"/>
      <dgm:spPr/>
      <dgm:t>
        <a:bodyPr/>
        <a:lstStyle/>
        <a:p>
          <a:endParaRPr lang="en-GB"/>
        </a:p>
      </dgm:t>
    </dgm:pt>
    <dgm:pt modelId="{51C7C28B-9912-4012-8E5A-F07FB9EA67F4}" type="pres">
      <dgm:prSet presAssocID="{5A835AD6-93C7-49A1-8062-3166F68B8D0A}" presName="hierChild4" presStyleCnt="0"/>
      <dgm:spPr/>
    </dgm:pt>
    <dgm:pt modelId="{F2E9A788-6A3C-42FA-BFE2-8082B95B4D16}" type="pres">
      <dgm:prSet presAssocID="{5A835AD6-93C7-49A1-8062-3166F68B8D0A}" presName="hierChild5" presStyleCnt="0"/>
      <dgm:spPr/>
    </dgm:pt>
    <dgm:pt modelId="{F738FD99-8B75-4DA8-A4E3-9B754E89B8B9}" type="pres">
      <dgm:prSet presAssocID="{1E0B9384-2E6C-4CC8-AC6F-2EC970BC0155}" presName="Name28" presStyleLbl="parChTrans1D2" presStyleIdx="1" presStyleCnt="3"/>
      <dgm:spPr/>
      <dgm:t>
        <a:bodyPr/>
        <a:lstStyle/>
        <a:p>
          <a:endParaRPr lang="en-GB"/>
        </a:p>
      </dgm:t>
    </dgm:pt>
    <dgm:pt modelId="{DFA9239D-4D76-46A9-BC49-6DD10FA9FD30}" type="pres">
      <dgm:prSet presAssocID="{A2B7894E-5CE5-407E-8A9E-547080A77383}" presName="hierRoot2" presStyleCnt="0">
        <dgm:presLayoutVars>
          <dgm:hierBranch val="init"/>
        </dgm:presLayoutVars>
      </dgm:prSet>
      <dgm:spPr/>
    </dgm:pt>
    <dgm:pt modelId="{EB62A576-4808-468D-882B-F470BC8B103A}" type="pres">
      <dgm:prSet presAssocID="{A2B7894E-5CE5-407E-8A9E-547080A77383}" presName="rootComposite2" presStyleCnt="0"/>
      <dgm:spPr/>
    </dgm:pt>
    <dgm:pt modelId="{E8D7EC8D-6196-4210-8424-309867FCA9A5}" type="pres">
      <dgm:prSet presAssocID="{A2B7894E-5CE5-407E-8A9E-547080A77383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1E0AC60-5C74-4EB4-BCFB-9F3549008A64}" type="pres">
      <dgm:prSet presAssocID="{A2B7894E-5CE5-407E-8A9E-547080A77383}" presName="topArc2" presStyleLbl="parChTrans1D1" presStyleIdx="4" presStyleCnt="8"/>
      <dgm:spPr/>
    </dgm:pt>
    <dgm:pt modelId="{12344913-BF7E-414E-BED9-FBAE6CAA42E8}" type="pres">
      <dgm:prSet presAssocID="{A2B7894E-5CE5-407E-8A9E-547080A77383}" presName="bottomArc2" presStyleLbl="parChTrans1D1" presStyleIdx="5" presStyleCnt="8"/>
      <dgm:spPr/>
    </dgm:pt>
    <dgm:pt modelId="{E08752CE-E22D-4FD0-AF2C-5C5E2722F1AA}" type="pres">
      <dgm:prSet presAssocID="{A2B7894E-5CE5-407E-8A9E-547080A77383}" presName="topConnNode2" presStyleLbl="node2" presStyleIdx="0" presStyleCnt="0"/>
      <dgm:spPr/>
      <dgm:t>
        <a:bodyPr/>
        <a:lstStyle/>
        <a:p>
          <a:endParaRPr lang="en-GB"/>
        </a:p>
      </dgm:t>
    </dgm:pt>
    <dgm:pt modelId="{0CC4C6F5-C8C4-4D09-B506-73888F43C84C}" type="pres">
      <dgm:prSet presAssocID="{A2B7894E-5CE5-407E-8A9E-547080A77383}" presName="hierChild4" presStyleCnt="0"/>
      <dgm:spPr/>
    </dgm:pt>
    <dgm:pt modelId="{FD28553D-964F-4935-BFA5-31813F886CF0}" type="pres">
      <dgm:prSet presAssocID="{A2B7894E-5CE5-407E-8A9E-547080A77383}" presName="hierChild5" presStyleCnt="0"/>
      <dgm:spPr/>
    </dgm:pt>
    <dgm:pt modelId="{1B8FA955-C6CD-4484-8A55-8D4998CE0D03}" type="pres">
      <dgm:prSet presAssocID="{EC35AB51-FCB2-463E-B6C2-233B7EF0786B}" presName="Name28" presStyleLbl="parChTrans1D2" presStyleIdx="2" presStyleCnt="3"/>
      <dgm:spPr/>
      <dgm:t>
        <a:bodyPr/>
        <a:lstStyle/>
        <a:p>
          <a:endParaRPr lang="en-GB"/>
        </a:p>
      </dgm:t>
    </dgm:pt>
    <dgm:pt modelId="{EE4FB6DF-0C4A-4462-97F9-E48661F7CE29}" type="pres">
      <dgm:prSet presAssocID="{D1F38D43-6BD6-48F0-ADE3-4772891A7B55}" presName="hierRoot2" presStyleCnt="0">
        <dgm:presLayoutVars>
          <dgm:hierBranch val="init"/>
        </dgm:presLayoutVars>
      </dgm:prSet>
      <dgm:spPr/>
    </dgm:pt>
    <dgm:pt modelId="{38874C33-0423-4648-A076-8DEE390C39A0}" type="pres">
      <dgm:prSet presAssocID="{D1F38D43-6BD6-48F0-ADE3-4772891A7B55}" presName="rootComposite2" presStyleCnt="0"/>
      <dgm:spPr/>
    </dgm:pt>
    <dgm:pt modelId="{B2958418-71D2-4087-BE77-72413AA0BB8A}" type="pres">
      <dgm:prSet presAssocID="{D1F38D43-6BD6-48F0-ADE3-4772891A7B55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C372938-0B9F-4FA9-B0D4-389B0E2A45B8}" type="pres">
      <dgm:prSet presAssocID="{D1F38D43-6BD6-48F0-ADE3-4772891A7B55}" presName="topArc2" presStyleLbl="parChTrans1D1" presStyleIdx="6" presStyleCnt="8"/>
      <dgm:spPr/>
    </dgm:pt>
    <dgm:pt modelId="{A646F7A6-111C-4722-A21A-B9D5A8530CD0}" type="pres">
      <dgm:prSet presAssocID="{D1F38D43-6BD6-48F0-ADE3-4772891A7B55}" presName="bottomArc2" presStyleLbl="parChTrans1D1" presStyleIdx="7" presStyleCnt="8"/>
      <dgm:spPr/>
    </dgm:pt>
    <dgm:pt modelId="{71ACFD2E-4FA2-40D6-BBA8-21D4C068E65C}" type="pres">
      <dgm:prSet presAssocID="{D1F38D43-6BD6-48F0-ADE3-4772891A7B55}" presName="topConnNode2" presStyleLbl="node2" presStyleIdx="0" presStyleCnt="0"/>
      <dgm:spPr/>
      <dgm:t>
        <a:bodyPr/>
        <a:lstStyle/>
        <a:p>
          <a:endParaRPr lang="en-GB"/>
        </a:p>
      </dgm:t>
    </dgm:pt>
    <dgm:pt modelId="{E2A798C4-C21C-426E-9C97-8FD0433C8736}" type="pres">
      <dgm:prSet presAssocID="{D1F38D43-6BD6-48F0-ADE3-4772891A7B55}" presName="hierChild4" presStyleCnt="0"/>
      <dgm:spPr/>
    </dgm:pt>
    <dgm:pt modelId="{431DD3ED-B830-40F0-9DC5-09F49B70BA82}" type="pres">
      <dgm:prSet presAssocID="{D1F38D43-6BD6-48F0-ADE3-4772891A7B55}" presName="hierChild5" presStyleCnt="0"/>
      <dgm:spPr/>
    </dgm:pt>
    <dgm:pt modelId="{AC8D5B8B-B047-4CEC-BECC-F7BF71E09D82}" type="pres">
      <dgm:prSet presAssocID="{20A8471A-91C6-4B60-85CE-73E8D4F6B959}" presName="hierChild3" presStyleCnt="0"/>
      <dgm:spPr/>
    </dgm:pt>
  </dgm:ptLst>
  <dgm:cxnLst>
    <dgm:cxn modelId="{FB194EF8-E9A4-4992-B246-920F7DFA7FB9}" type="presOf" srcId="{D1F38D43-6BD6-48F0-ADE3-4772891A7B55}" destId="{71ACFD2E-4FA2-40D6-BBA8-21D4C068E65C}" srcOrd="1" destOrd="0" presId="urn:microsoft.com/office/officeart/2008/layout/HalfCircleOrganizationChart"/>
    <dgm:cxn modelId="{10BF83BF-E010-4FA6-9598-02F8C43AB1C9}" srcId="{20A8471A-91C6-4B60-85CE-73E8D4F6B959}" destId="{D1F38D43-6BD6-48F0-ADE3-4772891A7B55}" srcOrd="2" destOrd="0" parTransId="{EC35AB51-FCB2-463E-B6C2-233B7EF0786B}" sibTransId="{F605E07A-A74E-495A-A403-8A067C899E93}"/>
    <dgm:cxn modelId="{7B70E545-A86D-4195-A163-6A46C470D91E}" srcId="{CA976330-FED0-499E-9D2E-7D69368E26B3}" destId="{20A8471A-91C6-4B60-85CE-73E8D4F6B959}" srcOrd="0" destOrd="0" parTransId="{8933DEFA-E3EF-48BA-B56C-FF16A4BBAFD8}" sibTransId="{D5A34618-6A46-4E00-A473-DFE81594C550}"/>
    <dgm:cxn modelId="{7E582637-1782-435D-8166-DE28CC90FFA2}" type="presOf" srcId="{8E9C0F89-FD7A-4AD4-8D71-8FA2C8B32C06}" destId="{4E259C79-FDEA-4E40-8DB4-8950DEDD8365}" srcOrd="0" destOrd="0" presId="urn:microsoft.com/office/officeart/2008/layout/HalfCircleOrganizationChart"/>
    <dgm:cxn modelId="{A114FEB9-28A3-41F9-9831-48D45500104E}" type="presOf" srcId="{CA976330-FED0-499E-9D2E-7D69368E26B3}" destId="{942ADC12-D650-4543-90B8-6B372DFB492C}" srcOrd="0" destOrd="0" presId="urn:microsoft.com/office/officeart/2008/layout/HalfCircleOrganizationChart"/>
    <dgm:cxn modelId="{ACF1E531-B746-40ED-9315-DF5A138F96FB}" type="presOf" srcId="{A2B7894E-5CE5-407E-8A9E-547080A77383}" destId="{E08752CE-E22D-4FD0-AF2C-5C5E2722F1AA}" srcOrd="1" destOrd="0" presId="urn:microsoft.com/office/officeart/2008/layout/HalfCircleOrganizationChart"/>
    <dgm:cxn modelId="{1C6B4F65-5458-464C-A59A-FD45D0C6AED5}" type="presOf" srcId="{5A835AD6-93C7-49A1-8062-3166F68B8D0A}" destId="{85345989-1D53-4A62-9142-C6F2C8F5EAB3}" srcOrd="1" destOrd="0" presId="urn:microsoft.com/office/officeart/2008/layout/HalfCircleOrganizationChart"/>
    <dgm:cxn modelId="{5EFC19E3-29A7-4FC3-9C87-E695DA877E4A}" type="presOf" srcId="{D1F38D43-6BD6-48F0-ADE3-4772891A7B55}" destId="{B2958418-71D2-4087-BE77-72413AA0BB8A}" srcOrd="0" destOrd="0" presId="urn:microsoft.com/office/officeart/2008/layout/HalfCircleOrganizationChart"/>
    <dgm:cxn modelId="{C832400F-AAF9-4EBC-AD64-65464CE6F49B}" srcId="{20A8471A-91C6-4B60-85CE-73E8D4F6B959}" destId="{5A835AD6-93C7-49A1-8062-3166F68B8D0A}" srcOrd="0" destOrd="0" parTransId="{8E9C0F89-FD7A-4AD4-8D71-8FA2C8B32C06}" sibTransId="{2006C92F-5E61-4595-9C6A-9392505C4606}"/>
    <dgm:cxn modelId="{9B5C323D-9426-4C4B-8767-F393724911B1}" type="presOf" srcId="{1E0B9384-2E6C-4CC8-AC6F-2EC970BC0155}" destId="{F738FD99-8B75-4DA8-A4E3-9B754E89B8B9}" srcOrd="0" destOrd="0" presId="urn:microsoft.com/office/officeart/2008/layout/HalfCircleOrganizationChart"/>
    <dgm:cxn modelId="{C8DAD8A9-CA6F-4010-AA33-CA10F964D830}" type="presOf" srcId="{5A835AD6-93C7-49A1-8062-3166F68B8D0A}" destId="{39E20268-43AC-4FA9-91EE-9B64ED624843}" srcOrd="0" destOrd="0" presId="urn:microsoft.com/office/officeart/2008/layout/HalfCircleOrganizationChart"/>
    <dgm:cxn modelId="{D524EFFE-06B1-4864-802A-5742FFC196E5}" type="presOf" srcId="{A2B7894E-5CE5-407E-8A9E-547080A77383}" destId="{E8D7EC8D-6196-4210-8424-309867FCA9A5}" srcOrd="0" destOrd="0" presId="urn:microsoft.com/office/officeart/2008/layout/HalfCircleOrganizationChart"/>
    <dgm:cxn modelId="{CCF4DC38-7AFA-4579-A79C-CB04D0D1B266}" srcId="{20A8471A-91C6-4B60-85CE-73E8D4F6B959}" destId="{A2B7894E-5CE5-407E-8A9E-547080A77383}" srcOrd="1" destOrd="0" parTransId="{1E0B9384-2E6C-4CC8-AC6F-2EC970BC0155}" sibTransId="{51999B3F-C104-40CD-BC3D-9025FA47F42C}"/>
    <dgm:cxn modelId="{E09053CE-F89C-4C8B-8B24-85A0AA05E636}" type="presOf" srcId="{20A8471A-91C6-4B60-85CE-73E8D4F6B959}" destId="{B5D964B1-B5DC-4030-B6B4-6A2E58C05274}" srcOrd="1" destOrd="0" presId="urn:microsoft.com/office/officeart/2008/layout/HalfCircleOrganizationChart"/>
    <dgm:cxn modelId="{5F22C1D5-9891-4C8D-AD4B-099CD6005434}" type="presOf" srcId="{20A8471A-91C6-4B60-85CE-73E8D4F6B959}" destId="{05AA9F6A-1EC4-4C35-9B3A-29440A1FA1A7}" srcOrd="0" destOrd="0" presId="urn:microsoft.com/office/officeart/2008/layout/HalfCircleOrganizationChart"/>
    <dgm:cxn modelId="{ABE630E9-17A6-4295-BF3C-6329C1A10708}" type="presOf" srcId="{EC35AB51-FCB2-463E-B6C2-233B7EF0786B}" destId="{1B8FA955-C6CD-4484-8A55-8D4998CE0D03}" srcOrd="0" destOrd="0" presId="urn:microsoft.com/office/officeart/2008/layout/HalfCircleOrganizationChart"/>
    <dgm:cxn modelId="{E87D01CE-C773-4E3B-A9E7-C45D4E6F4F89}" type="presParOf" srcId="{942ADC12-D650-4543-90B8-6B372DFB492C}" destId="{D1AE0D67-05C8-4B12-A65A-D6999ADEF191}" srcOrd="0" destOrd="0" presId="urn:microsoft.com/office/officeart/2008/layout/HalfCircleOrganizationChart"/>
    <dgm:cxn modelId="{304E9F53-2D95-4832-ACEA-575C2F63A7DC}" type="presParOf" srcId="{D1AE0D67-05C8-4B12-A65A-D6999ADEF191}" destId="{6E95C172-59F7-4EFE-A058-F28B76E17404}" srcOrd="0" destOrd="0" presId="urn:microsoft.com/office/officeart/2008/layout/HalfCircleOrganizationChart"/>
    <dgm:cxn modelId="{0C8CE282-C03D-4646-A8AA-B7BCD9493A27}" type="presParOf" srcId="{6E95C172-59F7-4EFE-A058-F28B76E17404}" destId="{05AA9F6A-1EC4-4C35-9B3A-29440A1FA1A7}" srcOrd="0" destOrd="0" presId="urn:microsoft.com/office/officeart/2008/layout/HalfCircleOrganizationChart"/>
    <dgm:cxn modelId="{921226B4-B00C-4836-8707-2C4AC89AB037}" type="presParOf" srcId="{6E95C172-59F7-4EFE-A058-F28B76E17404}" destId="{4A73A8D4-F2A0-4436-A039-ED77F8A61A17}" srcOrd="1" destOrd="0" presId="urn:microsoft.com/office/officeart/2008/layout/HalfCircleOrganizationChart"/>
    <dgm:cxn modelId="{5FA3AE33-5F13-40EB-B395-0205C196FE08}" type="presParOf" srcId="{6E95C172-59F7-4EFE-A058-F28B76E17404}" destId="{5C60BF1F-5E6F-44F3-BAE2-C554EDAA2F13}" srcOrd="2" destOrd="0" presId="urn:microsoft.com/office/officeart/2008/layout/HalfCircleOrganizationChart"/>
    <dgm:cxn modelId="{E66A324C-A2E9-4477-A5A9-032B6741AF91}" type="presParOf" srcId="{6E95C172-59F7-4EFE-A058-F28B76E17404}" destId="{B5D964B1-B5DC-4030-B6B4-6A2E58C05274}" srcOrd="3" destOrd="0" presId="urn:microsoft.com/office/officeart/2008/layout/HalfCircleOrganizationChart"/>
    <dgm:cxn modelId="{04D38B72-8CDE-4E4F-A3B3-63C538AE94E6}" type="presParOf" srcId="{D1AE0D67-05C8-4B12-A65A-D6999ADEF191}" destId="{91C139F0-534C-44DC-B401-08B2F354423C}" srcOrd="1" destOrd="0" presId="urn:microsoft.com/office/officeart/2008/layout/HalfCircleOrganizationChart"/>
    <dgm:cxn modelId="{48A64C1A-D738-41AE-8376-A37193E337F1}" type="presParOf" srcId="{91C139F0-534C-44DC-B401-08B2F354423C}" destId="{4E259C79-FDEA-4E40-8DB4-8950DEDD8365}" srcOrd="0" destOrd="0" presId="urn:microsoft.com/office/officeart/2008/layout/HalfCircleOrganizationChart"/>
    <dgm:cxn modelId="{E51AEBD3-138F-4600-98CD-26C427A4D529}" type="presParOf" srcId="{91C139F0-534C-44DC-B401-08B2F354423C}" destId="{72C29026-81C0-4A31-87FC-BE7F59CC38E6}" srcOrd="1" destOrd="0" presId="urn:microsoft.com/office/officeart/2008/layout/HalfCircleOrganizationChart"/>
    <dgm:cxn modelId="{87EFF4A1-33AB-405A-8E89-405561142B0F}" type="presParOf" srcId="{72C29026-81C0-4A31-87FC-BE7F59CC38E6}" destId="{0784A310-6CCA-4682-B62C-4704275176FD}" srcOrd="0" destOrd="0" presId="urn:microsoft.com/office/officeart/2008/layout/HalfCircleOrganizationChart"/>
    <dgm:cxn modelId="{328A627A-BB5E-42D5-A802-BA4C5185C915}" type="presParOf" srcId="{0784A310-6CCA-4682-B62C-4704275176FD}" destId="{39E20268-43AC-4FA9-91EE-9B64ED624843}" srcOrd="0" destOrd="0" presId="urn:microsoft.com/office/officeart/2008/layout/HalfCircleOrganizationChart"/>
    <dgm:cxn modelId="{2FA5CCA8-0BD3-4C54-9FDA-7B58F28AD47F}" type="presParOf" srcId="{0784A310-6CCA-4682-B62C-4704275176FD}" destId="{78754FBA-B3DE-428F-8778-E5D98CBE9623}" srcOrd="1" destOrd="0" presId="urn:microsoft.com/office/officeart/2008/layout/HalfCircleOrganizationChart"/>
    <dgm:cxn modelId="{D1245043-8B0E-4D3D-9681-243C78C3F398}" type="presParOf" srcId="{0784A310-6CCA-4682-B62C-4704275176FD}" destId="{6699C619-56DB-4D77-9F04-14A956BCEBCE}" srcOrd="2" destOrd="0" presId="urn:microsoft.com/office/officeart/2008/layout/HalfCircleOrganizationChart"/>
    <dgm:cxn modelId="{0DE90B6C-638D-42F3-90D9-AC783F3472F8}" type="presParOf" srcId="{0784A310-6CCA-4682-B62C-4704275176FD}" destId="{85345989-1D53-4A62-9142-C6F2C8F5EAB3}" srcOrd="3" destOrd="0" presId="urn:microsoft.com/office/officeart/2008/layout/HalfCircleOrganizationChart"/>
    <dgm:cxn modelId="{DDEF1A73-756A-4799-B136-34935420C04C}" type="presParOf" srcId="{72C29026-81C0-4A31-87FC-BE7F59CC38E6}" destId="{51C7C28B-9912-4012-8E5A-F07FB9EA67F4}" srcOrd="1" destOrd="0" presId="urn:microsoft.com/office/officeart/2008/layout/HalfCircleOrganizationChart"/>
    <dgm:cxn modelId="{C0240DFB-67CE-4960-8DFB-D4A6CC49D86C}" type="presParOf" srcId="{72C29026-81C0-4A31-87FC-BE7F59CC38E6}" destId="{F2E9A788-6A3C-42FA-BFE2-8082B95B4D16}" srcOrd="2" destOrd="0" presId="urn:microsoft.com/office/officeart/2008/layout/HalfCircleOrganizationChart"/>
    <dgm:cxn modelId="{83B2FD77-5EED-4B28-A333-AD5190FC7488}" type="presParOf" srcId="{91C139F0-534C-44DC-B401-08B2F354423C}" destId="{F738FD99-8B75-4DA8-A4E3-9B754E89B8B9}" srcOrd="2" destOrd="0" presId="urn:microsoft.com/office/officeart/2008/layout/HalfCircleOrganizationChart"/>
    <dgm:cxn modelId="{3E94B99D-BD3A-45CC-A998-349792E46B48}" type="presParOf" srcId="{91C139F0-534C-44DC-B401-08B2F354423C}" destId="{DFA9239D-4D76-46A9-BC49-6DD10FA9FD30}" srcOrd="3" destOrd="0" presId="urn:microsoft.com/office/officeart/2008/layout/HalfCircleOrganizationChart"/>
    <dgm:cxn modelId="{8CB21AF5-BB2D-4D7E-8193-EF696B36BB0B}" type="presParOf" srcId="{DFA9239D-4D76-46A9-BC49-6DD10FA9FD30}" destId="{EB62A576-4808-468D-882B-F470BC8B103A}" srcOrd="0" destOrd="0" presId="urn:microsoft.com/office/officeart/2008/layout/HalfCircleOrganizationChart"/>
    <dgm:cxn modelId="{9624D722-92B4-4FBB-A5A9-68C6BD63B129}" type="presParOf" srcId="{EB62A576-4808-468D-882B-F470BC8B103A}" destId="{E8D7EC8D-6196-4210-8424-309867FCA9A5}" srcOrd="0" destOrd="0" presId="urn:microsoft.com/office/officeart/2008/layout/HalfCircleOrganizationChart"/>
    <dgm:cxn modelId="{31B1E859-2DAD-4034-B11D-9A898FA43C2E}" type="presParOf" srcId="{EB62A576-4808-468D-882B-F470BC8B103A}" destId="{C1E0AC60-5C74-4EB4-BCFB-9F3549008A64}" srcOrd="1" destOrd="0" presId="urn:microsoft.com/office/officeart/2008/layout/HalfCircleOrganizationChart"/>
    <dgm:cxn modelId="{2D5C3D86-8DCF-4627-94F2-9C0771F5B9F8}" type="presParOf" srcId="{EB62A576-4808-468D-882B-F470BC8B103A}" destId="{12344913-BF7E-414E-BED9-FBAE6CAA42E8}" srcOrd="2" destOrd="0" presId="urn:microsoft.com/office/officeart/2008/layout/HalfCircleOrganizationChart"/>
    <dgm:cxn modelId="{3E18F3EF-ED17-4C0A-91ED-2105CC52AB84}" type="presParOf" srcId="{EB62A576-4808-468D-882B-F470BC8B103A}" destId="{E08752CE-E22D-4FD0-AF2C-5C5E2722F1AA}" srcOrd="3" destOrd="0" presId="urn:microsoft.com/office/officeart/2008/layout/HalfCircleOrganizationChart"/>
    <dgm:cxn modelId="{0D4EF008-8A17-4300-993C-F5D2DE8A3B46}" type="presParOf" srcId="{DFA9239D-4D76-46A9-BC49-6DD10FA9FD30}" destId="{0CC4C6F5-C8C4-4D09-B506-73888F43C84C}" srcOrd="1" destOrd="0" presId="urn:microsoft.com/office/officeart/2008/layout/HalfCircleOrganizationChart"/>
    <dgm:cxn modelId="{BE570177-3A6F-4F58-AD43-931D468E28C2}" type="presParOf" srcId="{DFA9239D-4D76-46A9-BC49-6DD10FA9FD30}" destId="{FD28553D-964F-4935-BFA5-31813F886CF0}" srcOrd="2" destOrd="0" presId="urn:microsoft.com/office/officeart/2008/layout/HalfCircleOrganizationChart"/>
    <dgm:cxn modelId="{155EB00B-1330-41B9-AF7F-C68A66F383C8}" type="presParOf" srcId="{91C139F0-534C-44DC-B401-08B2F354423C}" destId="{1B8FA955-C6CD-4484-8A55-8D4998CE0D03}" srcOrd="4" destOrd="0" presId="urn:microsoft.com/office/officeart/2008/layout/HalfCircleOrganizationChart"/>
    <dgm:cxn modelId="{53043873-E865-4DD8-A5F6-908F80A22CFA}" type="presParOf" srcId="{91C139F0-534C-44DC-B401-08B2F354423C}" destId="{EE4FB6DF-0C4A-4462-97F9-E48661F7CE29}" srcOrd="5" destOrd="0" presId="urn:microsoft.com/office/officeart/2008/layout/HalfCircleOrganizationChart"/>
    <dgm:cxn modelId="{E18CF301-59B3-4E11-96A7-3E987D05F209}" type="presParOf" srcId="{EE4FB6DF-0C4A-4462-97F9-E48661F7CE29}" destId="{38874C33-0423-4648-A076-8DEE390C39A0}" srcOrd="0" destOrd="0" presId="urn:microsoft.com/office/officeart/2008/layout/HalfCircleOrganizationChart"/>
    <dgm:cxn modelId="{FFBFD66E-0A83-422D-875F-BFB79E6EB8A9}" type="presParOf" srcId="{38874C33-0423-4648-A076-8DEE390C39A0}" destId="{B2958418-71D2-4087-BE77-72413AA0BB8A}" srcOrd="0" destOrd="0" presId="urn:microsoft.com/office/officeart/2008/layout/HalfCircleOrganizationChart"/>
    <dgm:cxn modelId="{CB291272-98FD-4BCA-A666-3C9D7F2E175D}" type="presParOf" srcId="{38874C33-0423-4648-A076-8DEE390C39A0}" destId="{2C372938-0B9F-4FA9-B0D4-389B0E2A45B8}" srcOrd="1" destOrd="0" presId="urn:microsoft.com/office/officeart/2008/layout/HalfCircleOrganizationChart"/>
    <dgm:cxn modelId="{6CF273BE-6B63-48D2-B31C-D90BF08EC756}" type="presParOf" srcId="{38874C33-0423-4648-A076-8DEE390C39A0}" destId="{A646F7A6-111C-4722-A21A-B9D5A8530CD0}" srcOrd="2" destOrd="0" presId="urn:microsoft.com/office/officeart/2008/layout/HalfCircleOrganizationChart"/>
    <dgm:cxn modelId="{0CA86F1B-3EFB-41BC-B8A0-8ED7E8E87BC0}" type="presParOf" srcId="{38874C33-0423-4648-A076-8DEE390C39A0}" destId="{71ACFD2E-4FA2-40D6-BBA8-21D4C068E65C}" srcOrd="3" destOrd="0" presId="urn:microsoft.com/office/officeart/2008/layout/HalfCircleOrganizationChart"/>
    <dgm:cxn modelId="{1EF48E4D-D8C5-4C61-A2E1-EC54459C2E18}" type="presParOf" srcId="{EE4FB6DF-0C4A-4462-97F9-E48661F7CE29}" destId="{E2A798C4-C21C-426E-9C97-8FD0433C8736}" srcOrd="1" destOrd="0" presId="urn:microsoft.com/office/officeart/2008/layout/HalfCircleOrganizationChart"/>
    <dgm:cxn modelId="{196B4E0C-040D-48C9-AAC0-78EA007FF46B}" type="presParOf" srcId="{EE4FB6DF-0C4A-4462-97F9-E48661F7CE29}" destId="{431DD3ED-B830-40F0-9DC5-09F49B70BA82}" srcOrd="2" destOrd="0" presId="urn:microsoft.com/office/officeart/2008/layout/HalfCircleOrganizationChart"/>
    <dgm:cxn modelId="{493099B2-CE13-4311-938D-0228C2D49C7D}" type="presParOf" srcId="{D1AE0D67-05C8-4B12-A65A-D6999ADEF191}" destId="{AC8D5B8B-B047-4CEC-BECC-F7BF71E09D82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B634ED-3BCA-4837-B6E0-D443F4E4E7AA}" type="doc">
      <dgm:prSet loTypeId="urn:microsoft.com/office/officeart/2005/8/layout/arrow4" loCatId="relationship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lv-LV"/>
        </a:p>
      </dgm:t>
    </dgm:pt>
    <dgm:pt modelId="{D2997845-9A6D-4BE7-8B0D-D8BF34759EB9}">
      <dgm:prSet phldrT="[Text]" custT="1"/>
      <dgm:spPr/>
      <dgm:t>
        <a:bodyPr/>
        <a:lstStyle/>
        <a:p>
          <a:pPr algn="ctr"/>
          <a:r>
            <a:rPr lang="lv-LV" sz="2800" dirty="0" smtClean="0"/>
            <a:t>dzemdību darbības </a:t>
          </a:r>
          <a:r>
            <a:rPr lang="lv-LV" sz="2800" dirty="0" smtClean="0">
              <a:solidFill>
                <a:srgbClr val="FFC000"/>
              </a:solidFill>
            </a:rPr>
            <a:t>vājums</a:t>
          </a:r>
          <a:r>
            <a:rPr lang="lv-LV" sz="2800" dirty="0" smtClean="0"/>
            <a:t> / disfunkcija</a:t>
          </a:r>
          <a:endParaRPr lang="lv-LV" sz="2800" dirty="0"/>
        </a:p>
      </dgm:t>
    </dgm:pt>
    <dgm:pt modelId="{E542ECD3-1026-4DE6-A8D1-87A1AC806FE5}" type="parTrans" cxnId="{27CEF56F-403B-4F26-8699-113E621BD5FF}">
      <dgm:prSet/>
      <dgm:spPr/>
      <dgm:t>
        <a:bodyPr/>
        <a:lstStyle/>
        <a:p>
          <a:endParaRPr lang="lv-LV"/>
        </a:p>
      </dgm:t>
    </dgm:pt>
    <dgm:pt modelId="{33F76674-4894-47A1-B419-DEADC8F5DCA0}" type="sibTrans" cxnId="{27CEF56F-403B-4F26-8699-113E621BD5FF}">
      <dgm:prSet/>
      <dgm:spPr/>
      <dgm:t>
        <a:bodyPr/>
        <a:lstStyle/>
        <a:p>
          <a:endParaRPr lang="lv-LV"/>
        </a:p>
      </dgm:t>
    </dgm:pt>
    <dgm:pt modelId="{EE9CB0A2-A5EE-46BE-A5BE-A05D8D15BEB5}">
      <dgm:prSet phldrT="[Text]" custT="1"/>
      <dgm:spPr/>
      <dgm:t>
        <a:bodyPr/>
        <a:lstStyle/>
        <a:p>
          <a:pPr algn="ctr"/>
          <a:r>
            <a:rPr lang="lv-LV" sz="2800" dirty="0" smtClean="0"/>
            <a:t>pārejoša dzemdes hiperstimulācija → </a:t>
          </a:r>
          <a:r>
            <a:rPr lang="lv-LV" sz="2800" dirty="0" smtClean="0">
              <a:solidFill>
                <a:srgbClr val="FFC000"/>
              </a:solidFill>
            </a:rPr>
            <a:t>augļa distress</a:t>
          </a:r>
          <a:endParaRPr lang="lv-LV" sz="2800" dirty="0"/>
        </a:p>
      </dgm:t>
    </dgm:pt>
    <dgm:pt modelId="{26532F98-1B0A-4F89-80DF-30D8E16925EE}" type="sibTrans" cxnId="{CAD6DAC1-8C5A-4226-B5A4-66191101E6DB}">
      <dgm:prSet/>
      <dgm:spPr/>
      <dgm:t>
        <a:bodyPr/>
        <a:lstStyle/>
        <a:p>
          <a:endParaRPr lang="lv-LV"/>
        </a:p>
      </dgm:t>
    </dgm:pt>
    <dgm:pt modelId="{8B869D82-07F5-4798-A0B7-AEAFD1F40B31}" type="parTrans" cxnId="{CAD6DAC1-8C5A-4226-B5A4-66191101E6DB}">
      <dgm:prSet/>
      <dgm:spPr/>
      <dgm:t>
        <a:bodyPr/>
        <a:lstStyle/>
        <a:p>
          <a:endParaRPr lang="lv-LV"/>
        </a:p>
      </dgm:t>
    </dgm:pt>
    <dgm:pt modelId="{04B7E968-DD31-4340-80D4-7FA5ED1C4843}" type="pres">
      <dgm:prSet presAssocID="{5BB634ED-3BCA-4837-B6E0-D443F4E4E7AA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F10BE08-C56E-4ED6-A0DA-A82864F8D653}" type="pres">
      <dgm:prSet presAssocID="{D2997845-9A6D-4BE7-8B0D-D8BF34759EB9}" presName="upArrow" presStyleLbl="node1" presStyleIdx="0" presStyleCnt="2" custScaleX="63266"/>
      <dgm:spPr/>
      <dgm:t>
        <a:bodyPr/>
        <a:lstStyle/>
        <a:p>
          <a:endParaRPr lang="en-GB"/>
        </a:p>
      </dgm:t>
    </dgm:pt>
    <dgm:pt modelId="{75485F89-1E6D-4203-9A0C-E65BCCBFB6CD}" type="pres">
      <dgm:prSet presAssocID="{D2997845-9A6D-4BE7-8B0D-D8BF34759EB9}" presName="upArrowText" presStyleLbl="revTx" presStyleIdx="0" presStyleCnt="2" custScaleX="108484" custLinFactNeighborX="9972">
        <dgm:presLayoutVars>
          <dgm:chMax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64F78D87-08DE-4F8E-AD5B-09C6F37AB3B5}" type="pres">
      <dgm:prSet presAssocID="{EE9CB0A2-A5EE-46BE-A5BE-A05D8D15BEB5}" presName="downArrow" presStyleLbl="node1" presStyleIdx="1" presStyleCnt="2" custScaleX="60265" custLinFactNeighborX="-29886"/>
      <dgm:spPr/>
      <dgm:t>
        <a:bodyPr/>
        <a:lstStyle/>
        <a:p>
          <a:endParaRPr lang="en-GB"/>
        </a:p>
      </dgm:t>
    </dgm:pt>
    <dgm:pt modelId="{1AB628EF-27DE-43B8-BD32-05DFFDC60667}" type="pres">
      <dgm:prSet presAssocID="{EE9CB0A2-A5EE-46BE-A5BE-A05D8D15BEB5}" presName="downArrowText" presStyleLbl="revTx" presStyleIdx="1" presStyleCnt="2" custScaleX="150435">
        <dgm:presLayoutVars>
          <dgm:chMax val="0"/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27CEF56F-403B-4F26-8699-113E621BD5FF}" srcId="{5BB634ED-3BCA-4837-B6E0-D443F4E4E7AA}" destId="{D2997845-9A6D-4BE7-8B0D-D8BF34759EB9}" srcOrd="0" destOrd="0" parTransId="{E542ECD3-1026-4DE6-A8D1-87A1AC806FE5}" sibTransId="{33F76674-4894-47A1-B419-DEADC8F5DCA0}"/>
    <dgm:cxn modelId="{62CBE56F-68F3-44D5-867D-1C77558FBF50}" type="presOf" srcId="{D2997845-9A6D-4BE7-8B0D-D8BF34759EB9}" destId="{75485F89-1E6D-4203-9A0C-E65BCCBFB6CD}" srcOrd="0" destOrd="0" presId="urn:microsoft.com/office/officeart/2005/8/layout/arrow4"/>
    <dgm:cxn modelId="{85AD2CF8-86B3-432E-97F4-7A16B2EB6273}" type="presOf" srcId="{EE9CB0A2-A5EE-46BE-A5BE-A05D8D15BEB5}" destId="{1AB628EF-27DE-43B8-BD32-05DFFDC60667}" srcOrd="0" destOrd="0" presId="urn:microsoft.com/office/officeart/2005/8/layout/arrow4"/>
    <dgm:cxn modelId="{CAD6DAC1-8C5A-4226-B5A4-66191101E6DB}" srcId="{5BB634ED-3BCA-4837-B6E0-D443F4E4E7AA}" destId="{EE9CB0A2-A5EE-46BE-A5BE-A05D8D15BEB5}" srcOrd="1" destOrd="0" parTransId="{8B869D82-07F5-4798-A0B7-AEAFD1F40B31}" sibTransId="{26532F98-1B0A-4F89-80DF-30D8E16925EE}"/>
    <dgm:cxn modelId="{4EC6A929-07B9-471C-8D32-42886B8A934A}" type="presOf" srcId="{5BB634ED-3BCA-4837-B6E0-D443F4E4E7AA}" destId="{04B7E968-DD31-4340-80D4-7FA5ED1C4843}" srcOrd="0" destOrd="0" presId="urn:microsoft.com/office/officeart/2005/8/layout/arrow4"/>
    <dgm:cxn modelId="{916830B1-981A-4085-9C41-54E4EF266600}" type="presParOf" srcId="{04B7E968-DD31-4340-80D4-7FA5ED1C4843}" destId="{EF10BE08-C56E-4ED6-A0DA-A82864F8D653}" srcOrd="0" destOrd="0" presId="urn:microsoft.com/office/officeart/2005/8/layout/arrow4"/>
    <dgm:cxn modelId="{98CEB774-6196-4845-A18C-AEBC20925615}" type="presParOf" srcId="{04B7E968-DD31-4340-80D4-7FA5ED1C4843}" destId="{75485F89-1E6D-4203-9A0C-E65BCCBFB6CD}" srcOrd="1" destOrd="0" presId="urn:microsoft.com/office/officeart/2005/8/layout/arrow4"/>
    <dgm:cxn modelId="{B45E1622-730C-4F2B-B0F0-06398BEB36CC}" type="presParOf" srcId="{04B7E968-DD31-4340-80D4-7FA5ED1C4843}" destId="{64F78D87-08DE-4F8E-AD5B-09C6F37AB3B5}" srcOrd="2" destOrd="0" presId="urn:microsoft.com/office/officeart/2005/8/layout/arrow4"/>
    <dgm:cxn modelId="{E481BF89-6DDE-4C9E-86DD-D7703282D96F}" type="presParOf" srcId="{04B7E968-DD31-4340-80D4-7FA5ED1C4843}" destId="{1AB628EF-27DE-43B8-BD32-05DFFDC60667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8FA955-C6CD-4484-8A55-8D4998CE0D03}">
      <dsp:nvSpPr>
        <dsp:cNvPr id="0" name=""/>
        <dsp:cNvSpPr/>
      </dsp:nvSpPr>
      <dsp:spPr>
        <a:xfrm>
          <a:off x="5257800" y="1852864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804"/>
              </a:lnTo>
              <a:lnTo>
                <a:pt x="3719932" y="322804"/>
              </a:lnTo>
              <a:lnTo>
                <a:pt x="3719932" y="6456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8FD99-8B75-4DA8-A4E3-9B754E89B8B9}">
      <dsp:nvSpPr>
        <dsp:cNvPr id="0" name=""/>
        <dsp:cNvSpPr/>
      </dsp:nvSpPr>
      <dsp:spPr>
        <a:xfrm>
          <a:off x="5212080" y="1852864"/>
          <a:ext cx="91440" cy="645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56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259C79-FDEA-4E40-8DB4-8950DEDD8365}">
      <dsp:nvSpPr>
        <dsp:cNvPr id="0" name=""/>
        <dsp:cNvSpPr/>
      </dsp:nvSpPr>
      <dsp:spPr>
        <a:xfrm>
          <a:off x="1537867" y="1852864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3719932" y="0"/>
              </a:moveTo>
              <a:lnTo>
                <a:pt x="3719932" y="322804"/>
              </a:lnTo>
              <a:lnTo>
                <a:pt x="0" y="322804"/>
              </a:lnTo>
              <a:lnTo>
                <a:pt x="0" y="6456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73A8D4-F2A0-4436-A039-ED77F8A61A17}">
      <dsp:nvSpPr>
        <dsp:cNvPr id="0" name=""/>
        <dsp:cNvSpPr/>
      </dsp:nvSpPr>
      <dsp:spPr>
        <a:xfrm>
          <a:off x="4489219" y="315702"/>
          <a:ext cx="1537161" cy="153716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60BF1F-5E6F-44F3-BAE2-C554EDAA2F13}">
      <dsp:nvSpPr>
        <dsp:cNvPr id="0" name=""/>
        <dsp:cNvSpPr/>
      </dsp:nvSpPr>
      <dsp:spPr>
        <a:xfrm>
          <a:off x="4489219" y="315702"/>
          <a:ext cx="1537161" cy="153716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A9F6A-1EC4-4C35-9B3A-29440A1FA1A7}">
      <dsp:nvSpPr>
        <dsp:cNvPr id="0" name=""/>
        <dsp:cNvSpPr/>
      </dsp:nvSpPr>
      <dsp:spPr>
        <a:xfrm>
          <a:off x="3720638" y="592392"/>
          <a:ext cx="3074323" cy="983783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300" kern="1200" dirty="0" smtClean="0">
              <a:solidFill>
                <a:schemeClr val="tx1"/>
              </a:solidFill>
            </a:rPr>
            <a:t>Dzemdību sāpes</a:t>
          </a:r>
          <a:endParaRPr lang="lv-LV" sz="3300" kern="1200" dirty="0">
            <a:solidFill>
              <a:schemeClr val="tx1"/>
            </a:solidFill>
          </a:endParaRPr>
        </a:p>
      </dsp:txBody>
      <dsp:txXfrm>
        <a:off x="3720638" y="592392"/>
        <a:ext cx="3074323" cy="983783"/>
      </dsp:txXfrm>
    </dsp:sp>
    <dsp:sp modelId="{78754FBA-B3DE-428F-8778-E5D98CBE9623}">
      <dsp:nvSpPr>
        <dsp:cNvPr id="0" name=""/>
        <dsp:cNvSpPr/>
      </dsp:nvSpPr>
      <dsp:spPr>
        <a:xfrm>
          <a:off x="769286" y="2498473"/>
          <a:ext cx="1537161" cy="153716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99C619-56DB-4D77-9F04-14A956BCEBCE}">
      <dsp:nvSpPr>
        <dsp:cNvPr id="0" name=""/>
        <dsp:cNvSpPr/>
      </dsp:nvSpPr>
      <dsp:spPr>
        <a:xfrm>
          <a:off x="769286" y="2498473"/>
          <a:ext cx="1537161" cy="153716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E20268-43AC-4FA9-91EE-9B64ED624843}">
      <dsp:nvSpPr>
        <dsp:cNvPr id="0" name=""/>
        <dsp:cNvSpPr/>
      </dsp:nvSpPr>
      <dsp:spPr>
        <a:xfrm>
          <a:off x="706" y="2775162"/>
          <a:ext cx="3074323" cy="983783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300" kern="1200" dirty="0" smtClean="0">
              <a:solidFill>
                <a:schemeClr val="tx1">
                  <a:lumMod val="65000"/>
                </a:schemeClr>
              </a:solidFill>
            </a:rPr>
            <a:t>Dzemdētāja</a:t>
          </a:r>
          <a:endParaRPr lang="lv-LV" sz="3300" kern="1200" dirty="0">
            <a:solidFill>
              <a:schemeClr val="tx1">
                <a:lumMod val="65000"/>
              </a:schemeClr>
            </a:solidFill>
          </a:endParaRPr>
        </a:p>
      </dsp:txBody>
      <dsp:txXfrm>
        <a:off x="706" y="2775162"/>
        <a:ext cx="3074323" cy="983783"/>
      </dsp:txXfrm>
    </dsp:sp>
    <dsp:sp modelId="{C1E0AC60-5C74-4EB4-BCFB-9F3549008A64}">
      <dsp:nvSpPr>
        <dsp:cNvPr id="0" name=""/>
        <dsp:cNvSpPr/>
      </dsp:nvSpPr>
      <dsp:spPr>
        <a:xfrm>
          <a:off x="4489219" y="2498473"/>
          <a:ext cx="1537161" cy="153716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344913-BF7E-414E-BED9-FBAE6CAA42E8}">
      <dsp:nvSpPr>
        <dsp:cNvPr id="0" name=""/>
        <dsp:cNvSpPr/>
      </dsp:nvSpPr>
      <dsp:spPr>
        <a:xfrm>
          <a:off x="4489219" y="2498473"/>
          <a:ext cx="1537161" cy="153716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D7EC8D-6196-4210-8424-309867FCA9A5}">
      <dsp:nvSpPr>
        <dsp:cNvPr id="0" name=""/>
        <dsp:cNvSpPr/>
      </dsp:nvSpPr>
      <dsp:spPr>
        <a:xfrm>
          <a:off x="3720638" y="2775162"/>
          <a:ext cx="3074323" cy="983783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300" kern="1200" dirty="0" smtClean="0">
              <a:solidFill>
                <a:schemeClr val="tx1">
                  <a:lumMod val="65000"/>
                </a:schemeClr>
              </a:solidFill>
            </a:rPr>
            <a:t>Auglis</a:t>
          </a:r>
          <a:endParaRPr lang="lv-LV" sz="3300" kern="1200" dirty="0">
            <a:solidFill>
              <a:schemeClr val="tx1">
                <a:lumMod val="65000"/>
              </a:schemeClr>
            </a:solidFill>
          </a:endParaRPr>
        </a:p>
      </dsp:txBody>
      <dsp:txXfrm>
        <a:off x="3720638" y="2775162"/>
        <a:ext cx="3074323" cy="983783"/>
      </dsp:txXfrm>
    </dsp:sp>
    <dsp:sp modelId="{2C372938-0B9F-4FA9-B0D4-389B0E2A45B8}">
      <dsp:nvSpPr>
        <dsp:cNvPr id="0" name=""/>
        <dsp:cNvSpPr/>
      </dsp:nvSpPr>
      <dsp:spPr>
        <a:xfrm>
          <a:off x="8209151" y="2498473"/>
          <a:ext cx="1537161" cy="153716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46F7A6-111C-4722-A21A-B9D5A8530CD0}">
      <dsp:nvSpPr>
        <dsp:cNvPr id="0" name=""/>
        <dsp:cNvSpPr/>
      </dsp:nvSpPr>
      <dsp:spPr>
        <a:xfrm>
          <a:off x="8209151" y="2498473"/>
          <a:ext cx="1537161" cy="153716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958418-71D2-4087-BE77-72413AA0BB8A}">
      <dsp:nvSpPr>
        <dsp:cNvPr id="0" name=""/>
        <dsp:cNvSpPr/>
      </dsp:nvSpPr>
      <dsp:spPr>
        <a:xfrm>
          <a:off x="7440570" y="2775162"/>
          <a:ext cx="3074323" cy="983783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300" kern="1200" dirty="0" smtClean="0">
              <a:solidFill>
                <a:srgbClr val="FFC000"/>
              </a:solidFill>
            </a:rPr>
            <a:t>Dzemdību darbība</a:t>
          </a:r>
          <a:endParaRPr lang="lv-LV" sz="3300" kern="1200" dirty="0">
            <a:solidFill>
              <a:srgbClr val="FFC000"/>
            </a:solidFill>
          </a:endParaRPr>
        </a:p>
      </dsp:txBody>
      <dsp:txXfrm>
        <a:off x="7440570" y="2775162"/>
        <a:ext cx="3074323" cy="98378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10BE08-C56E-4ED6-A0DA-A82864F8D653}">
      <dsp:nvSpPr>
        <dsp:cNvPr id="0" name=""/>
        <dsp:cNvSpPr/>
      </dsp:nvSpPr>
      <dsp:spPr>
        <a:xfrm>
          <a:off x="-25246" y="0"/>
          <a:ext cx="1761867" cy="2088642"/>
        </a:xfrm>
        <a:prstGeom prst="upArrow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5485F89-1E6D-4203-9A0C-E65BCCBFB6CD}">
      <dsp:nvSpPr>
        <dsp:cNvPr id="0" name=""/>
        <dsp:cNvSpPr/>
      </dsp:nvSpPr>
      <dsp:spPr>
        <a:xfrm>
          <a:off x="2669085" y="0"/>
          <a:ext cx="6388336" cy="2088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0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dzemdību darbības </a:t>
          </a:r>
          <a:r>
            <a:rPr lang="lv-LV" sz="2800" kern="1200" dirty="0" smtClean="0">
              <a:solidFill>
                <a:srgbClr val="FFC000"/>
              </a:solidFill>
            </a:rPr>
            <a:t>vājums</a:t>
          </a:r>
          <a:r>
            <a:rPr lang="lv-LV" sz="2800" kern="1200" dirty="0" smtClean="0"/>
            <a:t> / disfunkcija</a:t>
          </a:r>
          <a:endParaRPr lang="lv-LV" sz="2800" kern="1200" dirty="0"/>
        </a:p>
      </dsp:txBody>
      <dsp:txXfrm>
        <a:off x="2669085" y="0"/>
        <a:ext cx="6388336" cy="2088642"/>
      </dsp:txXfrm>
    </dsp:sp>
    <dsp:sp modelId="{64F78D87-08DE-4F8E-AD5B-09C6F37AB3B5}">
      <dsp:nvSpPr>
        <dsp:cNvPr id="0" name=""/>
        <dsp:cNvSpPr/>
      </dsp:nvSpPr>
      <dsp:spPr>
        <a:xfrm>
          <a:off x="19715" y="2262695"/>
          <a:ext cx="1678293" cy="2088642"/>
        </a:xfrm>
        <a:prstGeom prst="downArrow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AB628EF-27DE-43B8-BD32-05DFFDC60667}">
      <dsp:nvSpPr>
        <dsp:cNvPr id="0" name=""/>
        <dsp:cNvSpPr/>
      </dsp:nvSpPr>
      <dsp:spPr>
        <a:xfrm>
          <a:off x="1682126" y="2262695"/>
          <a:ext cx="8858720" cy="2088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0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pārejoša dzemdes hiperstimulācija → </a:t>
          </a:r>
          <a:r>
            <a:rPr lang="lv-LV" sz="2800" kern="1200" dirty="0" smtClean="0">
              <a:solidFill>
                <a:srgbClr val="FFC000"/>
              </a:solidFill>
            </a:rPr>
            <a:t>augļa distress</a:t>
          </a:r>
          <a:endParaRPr lang="lv-LV" sz="2800" kern="1200" dirty="0"/>
        </a:p>
      </dsp:txBody>
      <dsp:txXfrm>
        <a:off x="1682126" y="2262695"/>
        <a:ext cx="8858720" cy="20886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0E2869-2239-4061-9F80-60E1BFC84253}" type="datetimeFigureOut">
              <a:rPr lang="lv-LV" smtClean="0"/>
              <a:pPr/>
              <a:t>2016.02.09.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9C45E-8DBB-45CB-A9B0-65432D5517CE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110587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9C45E-8DBB-45CB-A9B0-65432D5517CE}" type="slidenum">
              <a:rPr lang="lv-LV" smtClean="0"/>
              <a:pPr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3866244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9C45E-8DBB-45CB-A9B0-65432D5517CE}" type="slidenum">
              <a:rPr lang="lv-LV" smtClean="0"/>
              <a:pPr/>
              <a:t>4</a:t>
            </a:fld>
            <a:endParaRPr lang="lv-LV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9C45E-8DBB-45CB-A9B0-65432D5517CE}" type="slidenum">
              <a:rPr lang="lv-LV" smtClean="0"/>
              <a:pPr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3450499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9C45E-8DBB-45CB-A9B0-65432D5517CE}" type="slidenum">
              <a:rPr lang="lv-LV" smtClean="0"/>
              <a:pPr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586127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9C45E-8DBB-45CB-A9B0-65432D5517CE}" type="slidenum">
              <a:rPr lang="lv-LV" smtClean="0"/>
              <a:pPr/>
              <a:t>11</a:t>
            </a:fld>
            <a:endParaRPr lang="lv-LV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400" dirty="0" smtClean="0"/>
              <a:t>Torvaldsen S, Roberts CL, Bell JC, Raynes-Greenow CH. </a:t>
            </a:r>
            <a:r>
              <a:rPr lang="lv-LV" sz="1400" dirty="0" err="1" smtClean="0"/>
              <a:t>Discontinuation</a:t>
            </a:r>
            <a:r>
              <a:rPr lang="lv-LV" sz="1400" dirty="0" smtClean="0"/>
              <a:t> </a:t>
            </a:r>
            <a:r>
              <a:rPr lang="lv-LV" sz="1400" dirty="0" err="1" smtClean="0"/>
              <a:t>of</a:t>
            </a:r>
            <a:r>
              <a:rPr lang="lv-LV" sz="1400" dirty="0" smtClean="0"/>
              <a:t> </a:t>
            </a:r>
            <a:r>
              <a:rPr lang="lv-LV" sz="1400" dirty="0" err="1" smtClean="0"/>
              <a:t>epidural</a:t>
            </a:r>
            <a:r>
              <a:rPr lang="lv-LV" sz="1400" dirty="0" smtClean="0"/>
              <a:t> </a:t>
            </a:r>
            <a:r>
              <a:rPr lang="lv-LV" sz="1400" dirty="0" err="1" smtClean="0"/>
              <a:t>analgesia</a:t>
            </a:r>
            <a:r>
              <a:rPr lang="lv-LV" sz="1400" dirty="0" smtClean="0"/>
              <a:t> </a:t>
            </a:r>
            <a:r>
              <a:rPr lang="lv-LV" sz="1400" dirty="0" err="1" smtClean="0"/>
              <a:t>late</a:t>
            </a:r>
            <a:r>
              <a:rPr lang="lv-LV" sz="1400" dirty="0" smtClean="0"/>
              <a:t> </a:t>
            </a:r>
            <a:r>
              <a:rPr lang="lv-LV" sz="1400" dirty="0" err="1" smtClean="0"/>
              <a:t>in</a:t>
            </a:r>
            <a:r>
              <a:rPr lang="lv-LV" sz="1400" dirty="0" smtClean="0"/>
              <a:t> </a:t>
            </a:r>
            <a:r>
              <a:rPr lang="lv-LV" sz="1400" dirty="0" err="1" smtClean="0"/>
              <a:t>labour</a:t>
            </a:r>
            <a:r>
              <a:rPr lang="lv-LV" sz="1400" dirty="0" smtClean="0"/>
              <a:t> </a:t>
            </a:r>
            <a:r>
              <a:rPr lang="lv-LV" sz="1400" dirty="0" err="1" smtClean="0"/>
              <a:t>for</a:t>
            </a:r>
            <a:r>
              <a:rPr lang="lv-LV" sz="1400" dirty="0" smtClean="0"/>
              <a:t> </a:t>
            </a:r>
            <a:r>
              <a:rPr lang="lv-LV" sz="1400" dirty="0" err="1" smtClean="0"/>
              <a:t>reducing</a:t>
            </a:r>
            <a:r>
              <a:rPr lang="lv-LV" sz="1400" dirty="0" smtClean="0"/>
              <a:t> </a:t>
            </a:r>
            <a:r>
              <a:rPr lang="lv-LV" sz="1400" dirty="0" err="1" smtClean="0"/>
              <a:t>the</a:t>
            </a:r>
            <a:r>
              <a:rPr lang="lv-LV" sz="1400" dirty="0" smtClean="0"/>
              <a:t> </a:t>
            </a:r>
            <a:r>
              <a:rPr lang="lv-LV" sz="1400" dirty="0" err="1" smtClean="0"/>
              <a:t>adverse</a:t>
            </a:r>
            <a:r>
              <a:rPr lang="lv-LV" sz="1400" dirty="0" smtClean="0"/>
              <a:t> </a:t>
            </a:r>
            <a:r>
              <a:rPr lang="lv-LV" sz="1400" dirty="0" err="1" smtClean="0"/>
              <a:t>delivery</a:t>
            </a:r>
            <a:r>
              <a:rPr lang="lv-LV" sz="1400" dirty="0" smtClean="0"/>
              <a:t> </a:t>
            </a:r>
            <a:r>
              <a:rPr lang="lv-LV" sz="1400" dirty="0" err="1" smtClean="0"/>
              <a:t>outcomes</a:t>
            </a:r>
            <a:r>
              <a:rPr lang="lv-LV" sz="1400" dirty="0" smtClean="0"/>
              <a:t> </a:t>
            </a:r>
            <a:r>
              <a:rPr lang="lv-LV" sz="1400" dirty="0" err="1" smtClean="0"/>
              <a:t>associated</a:t>
            </a:r>
            <a:r>
              <a:rPr lang="lv-LV" sz="1400" dirty="0" smtClean="0"/>
              <a:t> </a:t>
            </a:r>
            <a:r>
              <a:rPr lang="lv-LV" sz="1400" dirty="0" err="1" smtClean="0"/>
              <a:t>with</a:t>
            </a:r>
            <a:r>
              <a:rPr lang="lv-LV" sz="1400" dirty="0" smtClean="0"/>
              <a:t> </a:t>
            </a:r>
            <a:r>
              <a:rPr lang="lv-LV" sz="1400" dirty="0" err="1" smtClean="0"/>
              <a:t>epidural</a:t>
            </a:r>
            <a:r>
              <a:rPr lang="lv-LV" sz="1400" dirty="0" smtClean="0"/>
              <a:t> </a:t>
            </a:r>
            <a:r>
              <a:rPr lang="lv-LV" sz="1400" dirty="0" err="1" smtClean="0"/>
              <a:t>analgesia</a:t>
            </a:r>
            <a:r>
              <a:rPr lang="lv-LV" sz="1400" dirty="0" smtClean="0"/>
              <a:t>. Cochrane </a:t>
            </a:r>
            <a:r>
              <a:rPr lang="lv-LV" sz="1400" dirty="0" err="1" smtClean="0"/>
              <a:t>Database</a:t>
            </a:r>
            <a:r>
              <a:rPr lang="lv-LV" sz="1400" dirty="0" smtClean="0"/>
              <a:t> </a:t>
            </a:r>
            <a:r>
              <a:rPr lang="lv-LV" sz="1400" dirty="0" err="1" smtClean="0"/>
              <a:t>of</a:t>
            </a:r>
            <a:r>
              <a:rPr lang="lv-LV" sz="1400" dirty="0" smtClean="0"/>
              <a:t> </a:t>
            </a:r>
            <a:r>
              <a:rPr lang="lv-LV" sz="1400" dirty="0" err="1" smtClean="0"/>
              <a:t>Systematic</a:t>
            </a:r>
            <a:r>
              <a:rPr lang="lv-LV" sz="1400" dirty="0" smtClean="0"/>
              <a:t> </a:t>
            </a:r>
            <a:r>
              <a:rPr lang="lv-LV" sz="1400" dirty="0" err="1" smtClean="0"/>
              <a:t>Reviews</a:t>
            </a:r>
            <a:r>
              <a:rPr lang="lv-LV" sz="1400" dirty="0" smtClean="0"/>
              <a:t> 2004, </a:t>
            </a:r>
            <a:r>
              <a:rPr lang="lv-LV" sz="1400" dirty="0" err="1" smtClean="0"/>
              <a:t>Issue</a:t>
            </a:r>
            <a:r>
              <a:rPr lang="lv-LV" sz="1400" dirty="0" smtClean="0"/>
              <a:t> 4. Art. No.: CD004457 </a:t>
            </a:r>
            <a:endParaRPr lang="lv-LV" sz="1400" dirty="0" smtClean="0">
              <a:ea typeface="+mn-ea"/>
              <a:cs typeface="+mn-cs"/>
            </a:endParaRP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01B6B8-0F5F-47BA-B688-E7DDA3001F9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96753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9C45E-8DBB-45CB-A9B0-65432D5517CE}" type="slidenum">
              <a:rPr lang="lv-LV" smtClean="0"/>
              <a:pPr/>
              <a:t>14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2436636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9C45E-8DBB-45CB-A9B0-65432D5517CE}" type="slidenum">
              <a:rPr lang="lv-LV" smtClean="0"/>
              <a:pPr/>
              <a:t>16</a:t>
            </a:fld>
            <a:endParaRPr lang="lv-LV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9C45E-8DBB-45CB-A9B0-65432D5517CE}" type="slidenum">
              <a:rPr lang="lv-LV" smtClean="0"/>
              <a:pPr/>
              <a:t>17</a:t>
            </a:fld>
            <a:endParaRPr lang="lv-LV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6998-BACD-47FA-963D-B21CC95F63C5}" type="datetimeFigureOut">
              <a:rPr lang="lv-LV" smtClean="0"/>
              <a:pPr/>
              <a:t>2016.02.09.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657C-9AF1-49B0-B65C-303A354A37FE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1675093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6998-BACD-47FA-963D-B21CC95F63C5}" type="datetimeFigureOut">
              <a:rPr lang="lv-LV" smtClean="0"/>
              <a:pPr/>
              <a:t>2016.02.09.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657C-9AF1-49B0-B65C-303A354A37FE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2860532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6998-BACD-47FA-963D-B21CC95F63C5}" type="datetimeFigureOut">
              <a:rPr lang="lv-LV" smtClean="0"/>
              <a:pPr/>
              <a:t>2016.02.09.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657C-9AF1-49B0-B65C-303A354A37FE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3746986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6998-BACD-47FA-963D-B21CC95F63C5}" type="datetimeFigureOut">
              <a:rPr lang="lv-LV" smtClean="0"/>
              <a:pPr/>
              <a:t>2016.02.09.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657C-9AF1-49B0-B65C-303A354A37FE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2669719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6998-BACD-47FA-963D-B21CC95F63C5}" type="datetimeFigureOut">
              <a:rPr lang="lv-LV" smtClean="0"/>
              <a:pPr/>
              <a:t>2016.02.09.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657C-9AF1-49B0-B65C-303A354A37FE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377247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6998-BACD-47FA-963D-B21CC95F63C5}" type="datetimeFigureOut">
              <a:rPr lang="lv-LV" smtClean="0"/>
              <a:pPr/>
              <a:t>2016.02.09.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657C-9AF1-49B0-B65C-303A354A37FE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1041971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6998-BACD-47FA-963D-B21CC95F63C5}" type="datetimeFigureOut">
              <a:rPr lang="lv-LV" smtClean="0"/>
              <a:pPr/>
              <a:t>2016.02.09.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657C-9AF1-49B0-B65C-303A354A37FE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69555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6998-BACD-47FA-963D-B21CC95F63C5}" type="datetimeFigureOut">
              <a:rPr lang="lv-LV" smtClean="0"/>
              <a:pPr/>
              <a:t>2016.02.09.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657C-9AF1-49B0-B65C-303A354A37FE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338886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6998-BACD-47FA-963D-B21CC95F63C5}" type="datetimeFigureOut">
              <a:rPr lang="lv-LV" smtClean="0"/>
              <a:pPr/>
              <a:t>2016.02.09.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657C-9AF1-49B0-B65C-303A354A37FE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4104431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6998-BACD-47FA-963D-B21CC95F63C5}" type="datetimeFigureOut">
              <a:rPr lang="lv-LV" smtClean="0"/>
              <a:pPr/>
              <a:t>2016.02.09.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657C-9AF1-49B0-B65C-303A354A37FE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3615494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6998-BACD-47FA-963D-B21CC95F63C5}" type="datetimeFigureOut">
              <a:rPr lang="lv-LV" smtClean="0"/>
              <a:pPr/>
              <a:t>2016.02.09.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657C-9AF1-49B0-B65C-303A354A37FE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3912021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C6998-BACD-47FA-963D-B21CC95F63C5}" type="datetimeFigureOut">
              <a:rPr lang="lv-LV" smtClean="0"/>
              <a:pPr/>
              <a:t>2016.02.09.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E657C-9AF1-49B0-B65C-303A354A37FE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3219527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Anesteziologa loma  dzemdību nodaļā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Aktualitātes </a:t>
            </a:r>
            <a:r>
              <a:rPr lang="lv-LV" dirty="0"/>
              <a:t>dzemdniecībā un </a:t>
            </a:r>
            <a:r>
              <a:rPr lang="lv-LV" dirty="0" smtClean="0"/>
              <a:t>ginekoloģijā (6.02.2016)</a:t>
            </a:r>
          </a:p>
          <a:p>
            <a:r>
              <a:rPr lang="lv-LV" dirty="0" smtClean="0"/>
              <a:t>Egīls Lapiņš</a:t>
            </a:r>
          </a:p>
          <a:p>
            <a:r>
              <a:rPr lang="lv-LV" dirty="0" smtClean="0"/>
              <a:t>Anesteziologs - reanimatologs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165856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Epidurālā dzemdību analgēzija – ko saka vadlīnijas?</a:t>
            </a:r>
            <a:endParaRPr lang="en-GB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63749" y="1825625"/>
            <a:ext cx="3264502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dirty="0" smtClean="0"/>
              <a:t>Netiek ietekmēts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Ķeizargrieziena risks (1a)(A)</a:t>
            </a:r>
          </a:p>
          <a:p>
            <a:r>
              <a:rPr lang="lv-LV" dirty="0" smtClean="0"/>
              <a:t>IVD skaits distocijas dēļ</a:t>
            </a:r>
          </a:p>
          <a:p>
            <a:r>
              <a:rPr lang="lv-LV" dirty="0" smtClean="0"/>
              <a:t>Spiešanās spēks:</a:t>
            </a:r>
          </a:p>
          <a:p>
            <a:pPr lvl="1"/>
            <a:r>
              <a:rPr lang="lv-LV" dirty="0" smtClean="0"/>
              <a:t>ja netiek sasniegta </a:t>
            </a:r>
            <a:r>
              <a:rPr lang="lv-LV" u="sng" dirty="0" smtClean="0"/>
              <a:t>izteikta</a:t>
            </a:r>
            <a:r>
              <a:rPr lang="lv-LV" dirty="0" smtClean="0"/>
              <a:t> analgēzija, spiešanās spēks un koordinācija starp kontrakcijām un spiešanos netiek traucēta</a:t>
            </a:r>
          </a:p>
          <a:p>
            <a:r>
              <a:rPr lang="lv-LV" dirty="0" smtClean="0"/>
              <a:t>Neonatālās </a:t>
            </a:r>
            <a:r>
              <a:rPr lang="lv-LV" dirty="0"/>
              <a:t>sepses </a:t>
            </a:r>
            <a:r>
              <a:rPr lang="lv-LV" dirty="0" smtClean="0"/>
              <a:t>skaits</a:t>
            </a:r>
            <a:endParaRPr lang="lv-LV" dirty="0"/>
          </a:p>
          <a:p>
            <a:r>
              <a:rPr lang="lv-LV" dirty="0" smtClean="0"/>
              <a:t>Apgares novērtējums</a:t>
            </a:r>
            <a:endParaRPr lang="lv-LV" dirty="0"/>
          </a:p>
          <a:p>
            <a:r>
              <a:rPr lang="lv-LV" dirty="0"/>
              <a:t>Jaunu muguras sāpju </a:t>
            </a:r>
            <a:r>
              <a:rPr lang="lv-LV" dirty="0" smtClean="0"/>
              <a:t>rašanās</a:t>
            </a:r>
            <a:endParaRPr lang="lv-LV" dirty="0"/>
          </a:p>
          <a:p>
            <a:r>
              <a:rPr lang="lv-LV" dirty="0" smtClean="0"/>
              <a:t>Laktācija</a:t>
            </a:r>
          </a:p>
        </p:txBody>
      </p:sp>
      <p:pic>
        <p:nvPicPr>
          <p:cNvPr id="4" name="Picture 3" descr="C:\Documents and Settings\Admin\Desktop\nh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04293" y="5043512"/>
            <a:ext cx="3492500" cy="17430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06410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dirty="0" smtClean="0"/>
              <a:t>Tiek ietekmēts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Ilgāks 2. periods</a:t>
            </a:r>
          </a:p>
          <a:p>
            <a:r>
              <a:rPr lang="lv-LV" dirty="0" smtClean="0"/>
              <a:t>Vairāk oksitocīna</a:t>
            </a:r>
          </a:p>
          <a:p>
            <a:r>
              <a:rPr lang="lv-LV" dirty="0" smtClean="0"/>
              <a:t>Drebuļi / Drudzis mātei (ja &gt; 5 stundām)</a:t>
            </a:r>
          </a:p>
          <a:p>
            <a:r>
              <a:rPr lang="lv-LV" dirty="0" smtClean="0"/>
              <a:t>Urīna nesaturēšana:</a:t>
            </a:r>
          </a:p>
          <a:p>
            <a:pPr lvl="1"/>
            <a:r>
              <a:rPr lang="lv-LV" dirty="0" smtClean="0"/>
              <a:t>biežāk </a:t>
            </a:r>
          </a:p>
          <a:p>
            <a:pPr lvl="1"/>
            <a:r>
              <a:rPr lang="lv-LV" dirty="0" smtClean="0"/>
              <a:t>cēloņsakarība diskutējama</a:t>
            </a:r>
          </a:p>
          <a:p>
            <a:r>
              <a:rPr lang="lv-LV" dirty="0" smtClean="0"/>
              <a:t>Distocija (?)</a:t>
            </a:r>
            <a:endParaRPr lang="lv-LV" dirty="0"/>
          </a:p>
        </p:txBody>
      </p:sp>
      <p:pic>
        <p:nvPicPr>
          <p:cNvPr id="4" name="Picture 3" descr="C:\Documents and Settings\Admin\Desktop\nh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04293" y="5043512"/>
            <a:ext cx="3492500" cy="17430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729211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dirty="0" smtClean="0"/>
              <a:t>Epidurālās </a:t>
            </a:r>
            <a:r>
              <a:rPr lang="lv-LV" dirty="0"/>
              <a:t>analgēzijas norise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lv-LV" dirty="0" smtClean="0"/>
              <a:t>Sākt </a:t>
            </a:r>
            <a:r>
              <a:rPr lang="lv-LV" dirty="0" smtClean="0">
                <a:solidFill>
                  <a:srgbClr val="FFC000"/>
                </a:solidFill>
              </a:rPr>
              <a:t>pēc </a:t>
            </a:r>
            <a:r>
              <a:rPr lang="lv-LV" dirty="0">
                <a:solidFill>
                  <a:srgbClr val="FFC000"/>
                </a:solidFill>
              </a:rPr>
              <a:t>pacientes </a:t>
            </a:r>
            <a:r>
              <a:rPr lang="lv-LV" dirty="0" smtClean="0">
                <a:solidFill>
                  <a:srgbClr val="FFC000"/>
                </a:solidFill>
              </a:rPr>
              <a:t>pieprasījuma </a:t>
            </a:r>
            <a:r>
              <a:rPr lang="lv-LV" dirty="0" smtClean="0"/>
              <a:t>un negaidot līdz tiek sasniegts kāds noteikts dzemdes kakla atvērums. </a:t>
            </a:r>
          </a:p>
          <a:p>
            <a:pPr marL="514350" indent="-514350">
              <a:buFont typeface="+mj-lt"/>
              <a:buAutoNum type="arabicPeriod"/>
            </a:pP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smtClean="0">
                <a:solidFill>
                  <a:srgbClr val="FFC000"/>
                </a:solidFill>
              </a:rPr>
              <a:t>Nenovilcināt</a:t>
            </a:r>
            <a:r>
              <a:rPr lang="lv-LV" dirty="0" smtClean="0"/>
              <a:t> atkārtoto devu ievadi :</a:t>
            </a:r>
          </a:p>
          <a:p>
            <a:pPr marL="971550" lvl="1" indent="-514350"/>
            <a:r>
              <a:rPr lang="lv-LV" dirty="0" smtClean="0"/>
              <a:t>Pieaugs kopējā medikamentu deva</a:t>
            </a:r>
          </a:p>
          <a:p>
            <a:pPr marL="971550" lvl="1" indent="-514350"/>
            <a:r>
              <a:rPr lang="lv-LV" dirty="0" smtClean="0"/>
              <a:t>Pieaugs pacientes ciešanas un sāpju nelabvēlīgā ietekme</a:t>
            </a:r>
          </a:p>
          <a:p>
            <a:pPr marL="514350" indent="-514350">
              <a:buFont typeface="+mj-lt"/>
              <a:buAutoNum type="arabicPeriod"/>
            </a:pP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smtClean="0">
                <a:solidFill>
                  <a:srgbClr val="FFC000"/>
                </a:solidFill>
              </a:rPr>
              <a:t>Nepārtraukt</a:t>
            </a:r>
            <a:r>
              <a:rPr lang="lv-LV" dirty="0" smtClean="0"/>
              <a:t> analgēziju </a:t>
            </a:r>
            <a:r>
              <a:rPr lang="lv-LV" dirty="0" smtClean="0">
                <a:solidFill>
                  <a:srgbClr val="FFC000"/>
                </a:solidFill>
              </a:rPr>
              <a:t>2. periodā </a:t>
            </a:r>
            <a:r>
              <a:rPr lang="lv-LV" dirty="0" smtClean="0"/>
              <a:t>–</a:t>
            </a:r>
            <a:r>
              <a:rPr lang="lv-LV" dirty="0" smtClean="0">
                <a:solidFill>
                  <a:srgbClr val="FFC000"/>
                </a:solidFill>
              </a:rPr>
              <a:t> </a:t>
            </a:r>
            <a:r>
              <a:rPr lang="lv-LV" dirty="0" smtClean="0"/>
              <a:t>atjaunojoties sāpēm (adrenalīnam)  var pasliktināties dzemdību darbība.</a:t>
            </a:r>
          </a:p>
          <a:p>
            <a:pPr algn="r">
              <a:buNone/>
            </a:pPr>
            <a:endParaRPr lang="lv-LV" sz="1500" dirty="0" smtClean="0"/>
          </a:p>
          <a:p>
            <a:pPr marL="514350" indent="-514350">
              <a:buNone/>
            </a:pPr>
            <a:endParaRPr lang="lv-LV" dirty="0"/>
          </a:p>
          <a:p>
            <a:pPr lvl="1">
              <a:buNone/>
            </a:pPr>
            <a:endParaRPr lang="lv-LV" sz="3200" dirty="0"/>
          </a:p>
          <a:p>
            <a:pPr lvl="1">
              <a:buNone/>
            </a:pPr>
            <a:endParaRPr lang="lv-LV" dirty="0"/>
          </a:p>
          <a:p>
            <a:pPr algn="r">
              <a:buNone/>
            </a:pPr>
            <a:endParaRPr lang="lv-LV" sz="1400" dirty="0"/>
          </a:p>
          <a:p>
            <a:pPr algn="r">
              <a:buNone/>
            </a:pPr>
            <a:endParaRPr lang="lv-LV" sz="1400" dirty="0"/>
          </a:p>
        </p:txBody>
      </p:sp>
    </p:spTree>
    <p:extLst>
      <p:ext uri="{BB962C8B-B14F-4D97-AF65-F5344CB8AC3E}">
        <p14:creationId xmlns:p14="http://schemas.microsoft.com/office/powerpoint/2010/main" xmlns="" val="227273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1 / Agrīna epidurālā analgēzija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lv-LV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effectiveness and safety of early versus late initiation of epidural labor</a:t>
            </a:r>
            <a:r>
              <a:rPr lang="lv-LV" dirty="0"/>
              <a:t> </a:t>
            </a:r>
            <a:r>
              <a:rPr lang="en-US" dirty="0" smtClean="0"/>
              <a:t>analgesia</a:t>
            </a:r>
            <a:r>
              <a:rPr lang="lv-LV" dirty="0" smtClean="0"/>
              <a:t> (</a:t>
            </a:r>
            <a:r>
              <a:rPr lang="en-US" dirty="0" smtClean="0"/>
              <a:t>Cochrane Systematic Review </a:t>
            </a:r>
            <a:r>
              <a:rPr lang="lv-LV" dirty="0" smtClean="0"/>
              <a:t>(</a:t>
            </a:r>
            <a:r>
              <a:rPr lang="en-US" dirty="0" smtClean="0"/>
              <a:t>2014</a:t>
            </a:r>
            <a:r>
              <a:rPr lang="lv-LV" dirty="0" smtClean="0"/>
              <a:t>))</a:t>
            </a:r>
            <a:r>
              <a:rPr lang="en-US" dirty="0" smtClean="0"/>
              <a:t> </a:t>
            </a:r>
            <a:endParaRPr lang="lv-LV" dirty="0" smtClean="0"/>
          </a:p>
          <a:p>
            <a:pPr marL="0" indent="0" algn="ctr">
              <a:buNone/>
            </a:pPr>
            <a:r>
              <a:rPr lang="lv-LV" dirty="0" smtClean="0"/>
              <a:t>9 nejaušināti kontrolēti pētījumi </a:t>
            </a:r>
            <a:r>
              <a:rPr lang="en-US" dirty="0" smtClean="0"/>
              <a:t>(n</a:t>
            </a:r>
            <a:r>
              <a:rPr lang="lv-LV" dirty="0" smtClean="0"/>
              <a:t> </a:t>
            </a:r>
            <a:r>
              <a:rPr lang="en-US" dirty="0" smtClean="0"/>
              <a:t>=</a:t>
            </a:r>
            <a:r>
              <a:rPr lang="lv-LV" dirty="0" smtClean="0"/>
              <a:t> </a:t>
            </a:r>
            <a:r>
              <a:rPr lang="en-US" dirty="0" smtClean="0"/>
              <a:t>15</a:t>
            </a:r>
            <a:r>
              <a:rPr lang="lv-LV" dirty="0" smtClean="0"/>
              <a:t> </a:t>
            </a:r>
            <a:r>
              <a:rPr lang="en-US" dirty="0" smtClean="0"/>
              <a:t>752</a:t>
            </a:r>
            <a:r>
              <a:rPr lang="en-US" dirty="0"/>
              <a:t>) </a:t>
            </a:r>
            <a:endParaRPr lang="lv-LV" dirty="0"/>
          </a:p>
          <a:p>
            <a:r>
              <a:rPr lang="lv-LV" dirty="0" smtClean="0"/>
              <a:t>Ķeizargrieziena risks – nav atšķirības </a:t>
            </a:r>
          </a:p>
          <a:p>
            <a:r>
              <a:rPr lang="lv-LV" dirty="0" smtClean="0"/>
              <a:t>IVD – </a:t>
            </a:r>
            <a:r>
              <a:rPr lang="lv-LV" dirty="0"/>
              <a:t>nav atšķirības </a:t>
            </a:r>
          </a:p>
          <a:p>
            <a:r>
              <a:rPr lang="lv-LV" dirty="0" smtClean="0"/>
              <a:t>2. perioda ilgums – nav klīniski nozīmīgas atšķirības</a:t>
            </a:r>
          </a:p>
          <a:p>
            <a:r>
              <a:rPr lang="lv-LV" dirty="0" smtClean="0"/>
              <a:t>Apgares novērtējums &lt; 7– nav atšķirības</a:t>
            </a:r>
            <a:endParaRPr lang="lv-LV" sz="1500" dirty="0" smtClean="0"/>
          </a:p>
          <a:p>
            <a:pPr marL="0" indent="0" algn="r">
              <a:buNone/>
            </a:pPr>
            <a:endParaRPr lang="lv-LV" sz="1400" dirty="0" smtClean="0"/>
          </a:p>
          <a:p>
            <a:pPr marL="0" indent="0" algn="r">
              <a:buNone/>
            </a:pPr>
            <a:r>
              <a:rPr lang="lv-LV" sz="1400" dirty="0" smtClean="0"/>
              <a:t>Sng </a:t>
            </a:r>
            <a:r>
              <a:rPr lang="lv-LV" sz="1400" dirty="0"/>
              <a:t>BL, Leong WL, Zeng Y, Siddiqui FJ, Assam PN, Lim Y, Chan ES, Sia AT: </a:t>
            </a:r>
            <a:r>
              <a:rPr lang="lv-LV" sz="1400" b="1" dirty="0"/>
              <a:t>Early versus late initiation of epidural </a:t>
            </a:r>
            <a:r>
              <a:rPr lang="en-US" sz="1400" b="1" dirty="0"/>
              <a:t>analgesia for labour. </a:t>
            </a:r>
            <a:endParaRPr lang="lv-LV" sz="1400" b="1" dirty="0" smtClean="0"/>
          </a:p>
          <a:p>
            <a:pPr marL="0" indent="0" algn="r">
              <a:buNone/>
            </a:pPr>
            <a:r>
              <a:rPr lang="en-US" sz="1400" dirty="0" smtClean="0"/>
              <a:t>The </a:t>
            </a:r>
            <a:r>
              <a:rPr lang="en-US" sz="1400" dirty="0"/>
              <a:t>Cochrane database of systematic reviews 2014; 10: </a:t>
            </a:r>
            <a:r>
              <a:rPr lang="en-US" sz="1400" dirty="0" smtClean="0"/>
              <a:t>CD007238</a:t>
            </a:r>
          </a:p>
          <a:p>
            <a:pPr marL="0" indent="0">
              <a:buNone/>
            </a:pPr>
            <a:endParaRPr lang="lv-LV" dirty="0" smtClean="0"/>
          </a:p>
        </p:txBody>
      </p:sp>
      <p:pic>
        <p:nvPicPr>
          <p:cNvPr id="4" name="Picture 2" descr="C:\Documents and Settings\Admin\Desktop\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3391" y="6091262"/>
            <a:ext cx="2971800" cy="695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07833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2 / Nenovilcināt atkārtoto devu ievadi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/>
          <a:lstStyle/>
          <a:p>
            <a:pPr>
              <a:buNone/>
            </a:pPr>
            <a:endParaRPr lang="en-GB" dirty="0"/>
          </a:p>
        </p:txBody>
      </p:sp>
      <p:sp>
        <p:nvSpPr>
          <p:cNvPr id="7" name="Freeform 6"/>
          <p:cNvSpPr/>
          <p:nvPr/>
        </p:nvSpPr>
        <p:spPr>
          <a:xfrm>
            <a:off x="865414" y="1714500"/>
            <a:ext cx="7315199" cy="4441371"/>
          </a:xfrm>
          <a:custGeom>
            <a:avLst/>
            <a:gdLst>
              <a:gd name="connsiteX0" fmla="*/ 0 w 8311243"/>
              <a:gd name="connsiteY0" fmla="*/ 3619499 h 3652156"/>
              <a:gd name="connsiteX1" fmla="*/ 1289957 w 8311243"/>
              <a:gd name="connsiteY1" fmla="*/ 402771 h 3652156"/>
              <a:gd name="connsiteX2" fmla="*/ 3118757 w 8311243"/>
              <a:gd name="connsiteY2" fmla="*/ 1202871 h 3652156"/>
              <a:gd name="connsiteX3" fmla="*/ 4131129 w 8311243"/>
              <a:gd name="connsiteY3" fmla="*/ 451756 h 3652156"/>
              <a:gd name="connsiteX4" fmla="*/ 5306786 w 8311243"/>
              <a:gd name="connsiteY4" fmla="*/ 1382485 h 3652156"/>
              <a:gd name="connsiteX5" fmla="*/ 6025243 w 8311243"/>
              <a:gd name="connsiteY5" fmla="*/ 664028 h 3652156"/>
              <a:gd name="connsiteX6" fmla="*/ 8311243 w 8311243"/>
              <a:gd name="connsiteY6" fmla="*/ 3652156 h 3652156"/>
              <a:gd name="connsiteX7" fmla="*/ 8311243 w 8311243"/>
              <a:gd name="connsiteY7" fmla="*/ 3652156 h 3652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11243" h="3652156">
                <a:moveTo>
                  <a:pt x="0" y="3619499"/>
                </a:moveTo>
                <a:cubicBezTo>
                  <a:pt x="385082" y="2212520"/>
                  <a:pt x="770164" y="805542"/>
                  <a:pt x="1289957" y="402771"/>
                </a:cubicBezTo>
                <a:cubicBezTo>
                  <a:pt x="1809750" y="0"/>
                  <a:pt x="2645228" y="1194707"/>
                  <a:pt x="3118757" y="1202871"/>
                </a:cubicBezTo>
                <a:cubicBezTo>
                  <a:pt x="3592286" y="1211035"/>
                  <a:pt x="3766458" y="421820"/>
                  <a:pt x="4131129" y="451756"/>
                </a:cubicBezTo>
                <a:cubicBezTo>
                  <a:pt x="4495800" y="481692"/>
                  <a:pt x="4991100" y="1347106"/>
                  <a:pt x="5306786" y="1382485"/>
                </a:cubicBezTo>
                <a:cubicBezTo>
                  <a:pt x="5622472" y="1417864"/>
                  <a:pt x="5524500" y="285750"/>
                  <a:pt x="6025243" y="664028"/>
                </a:cubicBezTo>
                <a:cubicBezTo>
                  <a:pt x="6525986" y="1042307"/>
                  <a:pt x="8311243" y="3652156"/>
                  <a:pt x="8311243" y="3652156"/>
                </a:cubicBezTo>
                <a:lnTo>
                  <a:pt x="8311243" y="3652156"/>
                </a:lnTo>
              </a:path>
            </a:pathLst>
          </a:custGeom>
          <a:solidFill>
            <a:srgbClr val="00FF00"/>
          </a:solidFill>
          <a:ln w="76200"/>
        </p:spPr>
        <p:style>
          <a:lnRef idx="3">
            <a:schemeClr val="accent5"/>
          </a:lnRef>
          <a:fillRef idx="1003">
            <a:schemeClr val="lt2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3 / Nepārtraukt epidurālo analgēziju 2. periodā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lv-LV" dirty="0" smtClean="0"/>
          </a:p>
          <a:p>
            <a:pPr>
              <a:defRPr/>
            </a:pPr>
            <a:r>
              <a:rPr lang="lv-LV" dirty="0" smtClean="0"/>
              <a:t>5 pētījumi (n = 462)</a:t>
            </a:r>
          </a:p>
          <a:p>
            <a:pPr>
              <a:defRPr/>
            </a:pPr>
            <a:r>
              <a:rPr lang="lv-LV" dirty="0" smtClean="0"/>
              <a:t>IVD risku nesamazina (23 % pret 28 %)</a:t>
            </a:r>
          </a:p>
          <a:p>
            <a:pPr>
              <a:defRPr/>
            </a:pPr>
            <a:r>
              <a:rPr lang="lv-LV" dirty="0" smtClean="0"/>
              <a:t>Sāpes (22 % pret 6 %)</a:t>
            </a:r>
          </a:p>
          <a:p>
            <a:pPr>
              <a:buNone/>
              <a:defRPr/>
            </a:pPr>
            <a:endParaRPr lang="lv-LV" dirty="0" smtClean="0"/>
          </a:p>
          <a:p>
            <a:pPr>
              <a:buNone/>
              <a:defRPr/>
            </a:pPr>
            <a:endParaRPr lang="lv-LV" dirty="0" smtClean="0"/>
          </a:p>
          <a:p>
            <a:pPr marL="228600" lvl="1">
              <a:spcBef>
                <a:spcPts val="1000"/>
              </a:spcBef>
              <a:buNone/>
              <a:defRPr/>
            </a:pPr>
            <a:endParaRPr lang="lv-LV" sz="1400" dirty="0" smtClean="0"/>
          </a:p>
          <a:p>
            <a:pPr marL="228600" lvl="1">
              <a:spcBef>
                <a:spcPts val="1000"/>
              </a:spcBef>
              <a:buNone/>
              <a:defRPr/>
            </a:pPr>
            <a:r>
              <a:rPr lang="lv-LV" sz="1400" dirty="0" smtClean="0"/>
              <a:t>Torvaldsen S, Roberts CL, Bell JC, Raynes-Greenow CH. Discontinuation of epidural analgesia late in labour for reducing the adverse delivery outcomes associated with epidural analgesia. Cochrane Database of Systematic Reviews 2004, Issue 4. Art. No.: CD004457 </a:t>
            </a:r>
            <a:endParaRPr lang="lv-LV" dirty="0" smtClean="0"/>
          </a:p>
          <a:p>
            <a:pPr>
              <a:buNone/>
            </a:pPr>
            <a:endParaRPr lang="lv-LV" dirty="0" smtClean="0"/>
          </a:p>
        </p:txBody>
      </p:sp>
      <p:pic>
        <p:nvPicPr>
          <p:cNvPr id="4" name="Picture 2" descr="C:\Documents and Settings\Admin\Desktop\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34392" y="6091262"/>
            <a:ext cx="3962400" cy="695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7977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Epidurālā analgēzija un 2. perioda ilgums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42</a:t>
            </a:r>
            <a:r>
              <a:rPr lang="lv-LV" dirty="0" smtClean="0"/>
              <a:t> </a:t>
            </a:r>
            <a:r>
              <a:rPr lang="en-US" dirty="0" smtClean="0"/>
              <a:t>268 </a:t>
            </a:r>
            <a:r>
              <a:rPr lang="lv-LV" dirty="0" smtClean="0"/>
              <a:t>pacientes Kalifornijas Universitātē  (</a:t>
            </a:r>
            <a:r>
              <a:rPr lang="en-US" dirty="0" smtClean="0"/>
              <a:t>San Francis</a:t>
            </a:r>
            <a:r>
              <a:rPr lang="lv-LV" dirty="0" smtClean="0"/>
              <a:t>ko) </a:t>
            </a:r>
            <a:r>
              <a:rPr lang="en-US" dirty="0" smtClean="0"/>
              <a:t>1976</a:t>
            </a:r>
            <a:r>
              <a:rPr lang="lv-LV" dirty="0" smtClean="0"/>
              <a:t> – </a:t>
            </a:r>
            <a:r>
              <a:rPr lang="en-US" dirty="0" smtClean="0"/>
              <a:t>2008</a:t>
            </a:r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Pirmdzemdētājas</a:t>
            </a:r>
          </a:p>
          <a:p>
            <a:pPr marL="457200" lvl="1" indent="0"/>
            <a:r>
              <a:rPr lang="lv-LV" dirty="0" smtClean="0"/>
              <a:t> Bez EA – </a:t>
            </a:r>
            <a:r>
              <a:rPr lang="en-US" dirty="0" smtClean="0"/>
              <a:t>97 </a:t>
            </a:r>
            <a:r>
              <a:rPr lang="lv-LV" dirty="0" smtClean="0"/>
              <a:t> minūtes</a:t>
            </a:r>
          </a:p>
          <a:p>
            <a:pPr marL="457200" lvl="1" indent="0"/>
            <a:r>
              <a:rPr lang="lv-LV" dirty="0" smtClean="0"/>
              <a:t> Ar EA – </a:t>
            </a:r>
            <a:r>
              <a:rPr lang="en-US" dirty="0" smtClean="0"/>
              <a:t>336</a:t>
            </a:r>
            <a:r>
              <a:rPr lang="lv-LV" dirty="0" smtClean="0"/>
              <a:t> minūtes (</a:t>
            </a:r>
            <a:r>
              <a:rPr lang="en-US" dirty="0" smtClean="0"/>
              <a:t>p&lt;0</a:t>
            </a:r>
            <a:r>
              <a:rPr lang="lv-LV" dirty="0" smtClean="0"/>
              <a:t>,</a:t>
            </a:r>
            <a:r>
              <a:rPr lang="en-US" dirty="0" smtClean="0"/>
              <a:t>001)</a:t>
            </a:r>
            <a:endParaRPr lang="en-US" dirty="0"/>
          </a:p>
          <a:p>
            <a:pPr marL="0" indent="0">
              <a:buNone/>
            </a:pPr>
            <a:r>
              <a:rPr lang="lv-LV" dirty="0" smtClean="0"/>
              <a:t>Atkārtoti dzemdējošas:</a:t>
            </a:r>
          </a:p>
          <a:p>
            <a:pPr marL="457200" lvl="1" indent="0"/>
            <a:r>
              <a:rPr lang="en-US" dirty="0" smtClean="0"/>
              <a:t> </a:t>
            </a:r>
            <a:r>
              <a:rPr lang="lv-LV" dirty="0" smtClean="0"/>
              <a:t>Bez EA –  </a:t>
            </a:r>
            <a:r>
              <a:rPr lang="en-US" dirty="0" smtClean="0"/>
              <a:t>81 </a:t>
            </a:r>
            <a:r>
              <a:rPr lang="lv-LV" dirty="0" smtClean="0"/>
              <a:t>minūtes</a:t>
            </a:r>
          </a:p>
          <a:p>
            <a:pPr marL="457200" lvl="1" indent="0"/>
            <a:r>
              <a:rPr lang="lv-LV" dirty="0" smtClean="0"/>
              <a:t> Ar EA –  </a:t>
            </a:r>
            <a:r>
              <a:rPr lang="en-US" dirty="0" smtClean="0"/>
              <a:t>255 </a:t>
            </a:r>
            <a:r>
              <a:rPr lang="lv-LV" dirty="0" smtClean="0"/>
              <a:t>minūtes (</a:t>
            </a:r>
            <a:r>
              <a:rPr lang="en-US" dirty="0" smtClean="0"/>
              <a:t>p&lt;0</a:t>
            </a:r>
            <a:r>
              <a:rPr lang="lv-LV" dirty="0" smtClean="0"/>
              <a:t>,</a:t>
            </a:r>
            <a:r>
              <a:rPr lang="en-US" dirty="0" smtClean="0"/>
              <a:t>001)</a:t>
            </a:r>
            <a:endParaRPr lang="lv-LV" dirty="0" smtClean="0"/>
          </a:p>
          <a:p>
            <a:pPr marL="0" indent="0">
              <a:buNone/>
            </a:pPr>
            <a:r>
              <a:rPr lang="lv-LV" dirty="0" smtClean="0">
                <a:solidFill>
                  <a:srgbClr val="FFC000"/>
                </a:solidFill>
              </a:rPr>
              <a:t>Retrospektīvs  / nav nejaušināts / EA tehnika nav aprakstīta (1976 ) </a:t>
            </a:r>
            <a:r>
              <a:rPr lang="lv-LV" dirty="0" smtClean="0">
                <a:solidFill>
                  <a:srgbClr val="FFC000"/>
                </a:solidFill>
                <a:sym typeface="Wingdings" pitchFamily="2" charset="2"/>
              </a:rPr>
              <a:t></a:t>
            </a:r>
          </a:p>
          <a:p>
            <a:pPr marL="0" indent="0">
              <a:buNone/>
            </a:pPr>
            <a:endParaRPr lang="lv-LV" sz="1600" dirty="0" smtClean="0"/>
          </a:p>
          <a:p>
            <a:pPr marL="0" indent="0" algn="r">
              <a:buNone/>
            </a:pPr>
            <a:r>
              <a:rPr lang="en-US" sz="1400" dirty="0" smtClean="0"/>
              <a:t>Cheng YW, Shaffer BL, Nicholson JM, Caughey AB: Second stage of labor and epidural use: a larger effect than</a:t>
            </a:r>
            <a:r>
              <a:rPr lang="lv-LV" sz="1400" dirty="0" smtClean="0"/>
              <a:t> </a:t>
            </a:r>
            <a:r>
              <a:rPr lang="en-US" sz="1400" dirty="0" smtClean="0"/>
              <a:t>previously suggested. Obstetrics and gynecology 2014; 123: 527‐35</a:t>
            </a:r>
            <a:endParaRPr lang="lv-LV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22674723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base"/>
            <a:r>
              <a:rPr lang="en-US" i="1" dirty="0"/>
              <a:t/>
            </a:r>
            <a:br>
              <a:rPr lang="en-US" i="1" dirty="0"/>
            </a:br>
            <a:r>
              <a:rPr lang="lv-LV" dirty="0" smtClean="0"/>
              <a:t>ACOG</a:t>
            </a:r>
            <a:r>
              <a:rPr lang="lv-LV" i="1" dirty="0" smtClean="0"/>
              <a:t> </a:t>
            </a:r>
            <a:r>
              <a:rPr lang="lv-LV" dirty="0" smtClean="0"/>
              <a:t>ieteikumi</a:t>
            </a:r>
            <a:r>
              <a:rPr lang="en-US" dirty="0"/>
              <a:t/>
            </a:r>
            <a:br>
              <a:rPr lang="en-US" dirty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endParaRPr lang="lv-LV" sz="2600" dirty="0" smtClean="0"/>
          </a:p>
          <a:p>
            <a:pPr fontAlgn="base"/>
            <a:r>
              <a:rPr lang="lv-LV" sz="2600" dirty="0" smtClean="0"/>
              <a:t>Pieļaut ieilgušas latenās</a:t>
            </a:r>
            <a:r>
              <a:rPr lang="en-US" sz="2600" dirty="0" smtClean="0"/>
              <a:t> </a:t>
            </a:r>
            <a:r>
              <a:rPr lang="lv-LV" sz="2600" dirty="0" smtClean="0"/>
              <a:t>fāzes dzemdības.</a:t>
            </a:r>
            <a:endParaRPr lang="en-US" sz="2600" dirty="0"/>
          </a:p>
          <a:p>
            <a:pPr fontAlgn="base"/>
            <a:r>
              <a:rPr lang="lv-LV" sz="2600" dirty="0" smtClean="0"/>
              <a:t>Apsvērt </a:t>
            </a:r>
            <a:r>
              <a:rPr lang="en-US" sz="2600" dirty="0" smtClean="0"/>
              <a:t>6 </a:t>
            </a:r>
            <a:r>
              <a:rPr lang="en-US" sz="2600" dirty="0"/>
              <a:t>cm </a:t>
            </a:r>
            <a:r>
              <a:rPr lang="en-US" sz="2600" dirty="0" smtClean="0"/>
              <a:t>(4 cm</a:t>
            </a:r>
            <a:r>
              <a:rPr lang="lv-LV" sz="2600" dirty="0" smtClean="0"/>
              <a:t> vietā</a:t>
            </a:r>
            <a:r>
              <a:rPr lang="en-US" sz="2600" dirty="0" smtClean="0"/>
              <a:t>) </a:t>
            </a:r>
            <a:r>
              <a:rPr lang="lv-LV" sz="2600" dirty="0" smtClean="0"/>
              <a:t>kā aktīvās fāzes kritēriju</a:t>
            </a:r>
            <a:r>
              <a:rPr lang="en-US" sz="2600" dirty="0" smtClean="0"/>
              <a:t>.</a:t>
            </a:r>
            <a:endParaRPr lang="en-US" sz="2600" dirty="0"/>
          </a:p>
          <a:p>
            <a:pPr fontAlgn="base"/>
            <a:r>
              <a:rPr lang="lv-LV" sz="2600" dirty="0" smtClean="0"/>
              <a:t>Pieļaut ilgāku dzemdību progresēšanas laiku akīvā fāzē</a:t>
            </a:r>
            <a:r>
              <a:rPr lang="en-US" sz="2600" dirty="0" smtClean="0"/>
              <a:t>.</a:t>
            </a:r>
            <a:endParaRPr lang="en-US" sz="2600" dirty="0"/>
          </a:p>
          <a:p>
            <a:pPr fontAlgn="base"/>
            <a:r>
              <a:rPr lang="lv-LV" sz="2600" dirty="0" smtClean="0"/>
              <a:t>Pieļaut spiešanos 2 stundas atkārtoti dzemdējošai un 3 stundas pirmdzemdētājai – </a:t>
            </a:r>
            <a:r>
              <a:rPr lang="lv-LV" sz="2600" dirty="0" smtClean="0">
                <a:solidFill>
                  <a:srgbClr val="FFC000"/>
                </a:solidFill>
              </a:rPr>
              <a:t>un dažās situācijās (piemēram ar EA) arī vairāk.</a:t>
            </a:r>
            <a:endParaRPr lang="en-US" dirty="0">
              <a:solidFill>
                <a:srgbClr val="FFC000"/>
              </a:solidFill>
            </a:endParaRPr>
          </a:p>
          <a:p>
            <a:pPr fontAlgn="base"/>
            <a:r>
              <a:rPr lang="lv-LV" sz="2600" dirty="0" smtClean="0"/>
              <a:t>Brīdināt pacientes nepieļaut pārmērīgu svara pieaugumu grūtniecības laikā.</a:t>
            </a:r>
            <a:endParaRPr lang="lv-LV" sz="1400" i="1" dirty="0" smtClean="0"/>
          </a:p>
          <a:p>
            <a:pPr algn="r">
              <a:buNone/>
            </a:pPr>
            <a:endParaRPr lang="lv-LV" sz="1400" i="1" dirty="0" smtClean="0"/>
          </a:p>
          <a:p>
            <a:pPr algn="r">
              <a:buNone/>
            </a:pPr>
            <a:endParaRPr lang="lv-LV" sz="1400" i="1" dirty="0" smtClean="0"/>
          </a:p>
          <a:p>
            <a:pPr>
              <a:buNone/>
            </a:pPr>
            <a:r>
              <a:rPr lang="lv-LV" sz="1400" i="1" dirty="0" smtClean="0"/>
              <a:t>      </a:t>
            </a:r>
            <a:r>
              <a:rPr lang="en-US" sz="1400" i="1" dirty="0" smtClean="0"/>
              <a:t>New Guideline Recommends Allowing Women to Labor Longer to Help Avoid Cesarean</a:t>
            </a:r>
            <a:r>
              <a:rPr lang="lv-LV" sz="1400" i="1" dirty="0" smtClean="0"/>
              <a:t> </a:t>
            </a:r>
            <a:r>
              <a:rPr lang="lv-LV" sz="1400" dirty="0" smtClean="0"/>
              <a:t>(</a:t>
            </a:r>
            <a:r>
              <a:rPr lang="en-US" sz="1400" dirty="0" smtClean="0"/>
              <a:t>2014</a:t>
            </a:r>
            <a:r>
              <a:rPr lang="lv-LV" sz="1400" dirty="0" smtClean="0"/>
              <a:t>)</a:t>
            </a:r>
            <a:endParaRPr lang="lv-LV" sz="1400" dirty="0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430989" y="5521888"/>
            <a:ext cx="365760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7848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87149" y="37458"/>
            <a:ext cx="8417701" cy="6783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1088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0963284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1052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Pēcdzemdību depresija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lv-LV" dirty="0" smtClean="0"/>
          </a:p>
          <a:p>
            <a:r>
              <a:rPr lang="lv-LV" dirty="0" smtClean="0"/>
              <a:t>Jaunas epizodes:</a:t>
            </a:r>
          </a:p>
          <a:p>
            <a:pPr lvl="1"/>
            <a:r>
              <a:rPr lang="lv-LV" dirty="0" smtClean="0"/>
              <a:t>14,5 % pirmajos 3 mēnešos</a:t>
            </a:r>
          </a:p>
          <a:p>
            <a:pPr lvl="1"/>
            <a:r>
              <a:rPr lang="lv-LV" dirty="0" smtClean="0"/>
              <a:t>21,9 % pirmā gada laikā</a:t>
            </a:r>
          </a:p>
          <a:p>
            <a:endParaRPr lang="lv-LV" dirty="0" smtClean="0"/>
          </a:p>
          <a:p>
            <a:r>
              <a:rPr lang="lv-LV" dirty="0" smtClean="0"/>
              <a:t>Ievērojami retāk pacientēm, kuras dzemdībās izmanto EA (</a:t>
            </a:r>
            <a:r>
              <a:rPr lang="en-US" i="1" dirty="0" smtClean="0"/>
              <a:t>P</a:t>
            </a:r>
            <a:r>
              <a:rPr lang="en-US" dirty="0" smtClean="0"/>
              <a:t> &lt; 0</a:t>
            </a:r>
            <a:r>
              <a:rPr lang="lv-LV" dirty="0" smtClean="0"/>
              <a:t>,</a:t>
            </a:r>
            <a:r>
              <a:rPr lang="en-US" dirty="0" smtClean="0"/>
              <a:t>001</a:t>
            </a:r>
            <a:r>
              <a:rPr lang="lv-LV" dirty="0" smtClean="0"/>
              <a:t>)</a:t>
            </a:r>
          </a:p>
          <a:p>
            <a:pPr lvl="1"/>
            <a:r>
              <a:rPr lang="en-US" dirty="0" smtClean="0"/>
              <a:t>15 </a:t>
            </a:r>
            <a:r>
              <a:rPr lang="lv-LV" dirty="0" smtClean="0"/>
              <a:t>no </a:t>
            </a:r>
            <a:r>
              <a:rPr lang="en-US" dirty="0" smtClean="0"/>
              <a:t>107 </a:t>
            </a:r>
            <a:r>
              <a:rPr lang="lv-LV" dirty="0" smtClean="0"/>
              <a:t>(</a:t>
            </a:r>
            <a:r>
              <a:rPr lang="en-US" dirty="0" smtClean="0"/>
              <a:t>14</a:t>
            </a:r>
            <a:r>
              <a:rPr lang="lv-LV" dirty="0" smtClean="0"/>
              <a:t>,</a:t>
            </a:r>
            <a:r>
              <a:rPr lang="en-US" dirty="0" smtClean="0"/>
              <a:t>0</a:t>
            </a:r>
            <a:r>
              <a:rPr lang="lv-LV" dirty="0" smtClean="0"/>
              <a:t> </a:t>
            </a:r>
            <a:r>
              <a:rPr lang="en-US" dirty="0" smtClean="0"/>
              <a:t>%</a:t>
            </a:r>
            <a:r>
              <a:rPr lang="lv-LV" dirty="0" smtClean="0"/>
              <a:t>)</a:t>
            </a:r>
          </a:p>
          <a:p>
            <a:pPr lvl="1"/>
            <a:r>
              <a:rPr lang="en-US" dirty="0" smtClean="0"/>
              <a:t> 37 </a:t>
            </a:r>
            <a:r>
              <a:rPr lang="lv-LV" dirty="0" smtClean="0"/>
              <a:t>no</a:t>
            </a:r>
            <a:r>
              <a:rPr lang="en-US" dirty="0" smtClean="0"/>
              <a:t> 107 </a:t>
            </a:r>
            <a:r>
              <a:rPr lang="lv-LV" dirty="0" smtClean="0"/>
              <a:t>(</a:t>
            </a:r>
            <a:r>
              <a:rPr lang="en-US" dirty="0" smtClean="0"/>
              <a:t>34</a:t>
            </a:r>
            <a:r>
              <a:rPr lang="lv-LV" dirty="0" smtClean="0"/>
              <a:t>,</a:t>
            </a:r>
            <a:r>
              <a:rPr lang="en-US" dirty="0" smtClean="0"/>
              <a:t>6</a:t>
            </a:r>
            <a:r>
              <a:rPr lang="lv-LV" dirty="0" smtClean="0"/>
              <a:t> </a:t>
            </a:r>
            <a:r>
              <a:rPr lang="en-US" dirty="0" smtClean="0"/>
              <a:t>%</a:t>
            </a:r>
            <a:r>
              <a:rPr lang="lv-LV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41148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Krūts barošana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lv-LV" dirty="0" smtClean="0"/>
              <a:t>Biežāk baro 6. pēcdzemdību nedēļā:</a:t>
            </a:r>
            <a:endParaRPr lang="en-US" dirty="0" smtClean="0"/>
          </a:p>
          <a:p>
            <a:pPr lvl="1"/>
            <a:r>
              <a:rPr lang="lv-LV" dirty="0" smtClean="0"/>
              <a:t>Ar  epidurālo analgēziju dzemdībās  </a:t>
            </a:r>
            <a:r>
              <a:rPr lang="en-US" dirty="0" smtClean="0"/>
              <a:t>70</a:t>
            </a:r>
            <a:r>
              <a:rPr lang="lv-LV" dirty="0" smtClean="0"/>
              <a:t>,</a:t>
            </a:r>
            <a:r>
              <a:rPr lang="en-US" dirty="0" smtClean="0"/>
              <a:t>1</a:t>
            </a:r>
            <a:r>
              <a:rPr lang="lv-LV" dirty="0" smtClean="0"/>
              <a:t> </a:t>
            </a:r>
            <a:r>
              <a:rPr lang="en-US" dirty="0" smtClean="0"/>
              <a:t>%</a:t>
            </a:r>
            <a:endParaRPr lang="lv-LV" dirty="0" smtClean="0"/>
          </a:p>
          <a:p>
            <a:pPr lvl="1"/>
            <a:r>
              <a:rPr lang="lv-LV" dirty="0" smtClean="0"/>
              <a:t>Bez epidurālās analgēzijas dzemdībās </a:t>
            </a:r>
            <a:r>
              <a:rPr lang="en-US" dirty="0" smtClean="0"/>
              <a:t>49</a:t>
            </a:r>
            <a:r>
              <a:rPr lang="lv-LV" dirty="0" smtClean="0"/>
              <a:t>,5 </a:t>
            </a:r>
            <a:r>
              <a:rPr lang="en-US" dirty="0" smtClean="0"/>
              <a:t>%</a:t>
            </a:r>
            <a:r>
              <a:rPr lang="lv-LV" dirty="0" smtClean="0"/>
              <a:t> (</a:t>
            </a:r>
            <a:r>
              <a:rPr lang="en-US" i="1" dirty="0" smtClean="0"/>
              <a:t>P</a:t>
            </a:r>
            <a:r>
              <a:rPr lang="en-US" dirty="0"/>
              <a:t> = </a:t>
            </a:r>
            <a:r>
              <a:rPr lang="en-US" dirty="0" smtClean="0"/>
              <a:t>0</a:t>
            </a:r>
            <a:r>
              <a:rPr lang="lv-LV" dirty="0" smtClean="0"/>
              <a:t>,</a:t>
            </a:r>
            <a:r>
              <a:rPr lang="en-US" dirty="0" smtClean="0"/>
              <a:t>002)</a:t>
            </a:r>
            <a:endParaRPr lang="lv-LV" dirty="0" smtClean="0"/>
          </a:p>
          <a:p>
            <a:endParaRPr lang="lv-LV" dirty="0" smtClean="0"/>
          </a:p>
          <a:p>
            <a:r>
              <a:rPr lang="lv-LV" dirty="0" smtClean="0"/>
              <a:t>Lielāks pēcdzemdību depresijas risks, ja neuzsāk  / neturpina krūts barošanu</a:t>
            </a:r>
            <a:r>
              <a:rPr lang="en-US" dirty="0"/>
              <a:t> </a:t>
            </a:r>
            <a:endParaRPr lang="lv-LV" dirty="0"/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endParaRPr lang="lv-LV" dirty="0"/>
          </a:p>
          <a:p>
            <a:pPr algn="r">
              <a:buNone/>
            </a:pPr>
            <a:r>
              <a:rPr lang="en-US" sz="1400" dirty="0" smtClean="0"/>
              <a:t>Ding </a:t>
            </a:r>
            <a:r>
              <a:rPr lang="en-US" sz="1400" dirty="0"/>
              <a:t>T, Wang D-X, Qu Y, Chen Q, Zhu S-N. Epidural labor analgesia is associated with a decreased risk of postpartum depression: a prospective cohort study. Anesth Analg.2014;119:383–392. </a:t>
            </a:r>
            <a:endParaRPr lang="lv-LV" sz="1400" dirty="0"/>
          </a:p>
        </p:txBody>
      </p:sp>
    </p:spTree>
    <p:extLst>
      <p:ext uri="{BB962C8B-B14F-4D97-AF65-F5344CB8AC3E}">
        <p14:creationId xmlns:p14="http://schemas.microsoft.com/office/powerpoint/2010/main" xmlns="" val="61945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Pēcdzemdību sāpes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dirty="0" smtClean="0"/>
          </a:p>
          <a:p>
            <a:r>
              <a:rPr lang="lv-LV" dirty="0" smtClean="0"/>
              <a:t>11 % «stipras» </a:t>
            </a:r>
          </a:p>
          <a:p>
            <a:pPr lvl="1"/>
            <a:r>
              <a:rPr lang="lv-LV" dirty="0" smtClean="0"/>
              <a:t>3 x lielāks pēcdzemdību depresijas risks</a:t>
            </a:r>
          </a:p>
          <a:p>
            <a:pPr lvl="1"/>
            <a:r>
              <a:rPr lang="lv-LV" dirty="0" smtClean="0"/>
              <a:t>2,5 x lielāks noturīgu sāpju risks</a:t>
            </a:r>
          </a:p>
          <a:p>
            <a:endParaRPr lang="lv-LV" dirty="0" smtClean="0"/>
          </a:p>
          <a:p>
            <a:r>
              <a:rPr lang="lv-LV" dirty="0" smtClean="0"/>
              <a:t>1 – 10 % ilgstošas pēc SVDz</a:t>
            </a:r>
          </a:p>
          <a:p>
            <a:endParaRPr lang="lv-LV" dirty="0" smtClean="0"/>
          </a:p>
          <a:p>
            <a:r>
              <a:rPr lang="lv-LV" dirty="0" smtClean="0"/>
              <a:t>6 – 18 % ilgstošas pēc Ķeizargrieziena </a:t>
            </a:r>
          </a:p>
          <a:p>
            <a:endParaRPr lang="lv-LV" dirty="0" smtClean="0"/>
          </a:p>
        </p:txBody>
      </p:sp>
    </p:spTree>
    <p:extLst>
      <p:ext uri="{BB962C8B-B14F-4D97-AF65-F5344CB8AC3E}">
        <p14:creationId xmlns:p14="http://schemas.microsoft.com/office/powerpoint/2010/main" xmlns="" val="29687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Pēcoperācijas analgēzijas mērķi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lv-LV" dirty="0" smtClean="0"/>
          </a:p>
          <a:p>
            <a:pPr marL="514350" lvl="0" indent="-514350">
              <a:buFont typeface="+mj-lt"/>
              <a:buAutoNum type="arabicPeriod"/>
            </a:pPr>
            <a:r>
              <a:rPr lang="lv-LV" sz="3200" dirty="0" smtClean="0"/>
              <a:t>Panākt </a:t>
            </a:r>
            <a:r>
              <a:rPr lang="lv-LV" sz="3200" dirty="0"/>
              <a:t>efektīvu pēcoperācijas analgēziju 1. diennaktī – VAS </a:t>
            </a:r>
            <a:r>
              <a:rPr lang="lv-LV" sz="3200" dirty="0" smtClean="0"/>
              <a:t>vērtību </a:t>
            </a:r>
            <a:r>
              <a:rPr lang="lv-LV" sz="3200" dirty="0"/>
              <a:t>&lt; </a:t>
            </a:r>
            <a:r>
              <a:rPr lang="lv-LV" sz="3200" dirty="0" smtClean="0"/>
              <a:t>4</a:t>
            </a:r>
          </a:p>
          <a:p>
            <a:pPr marL="514350" lvl="0" indent="-514350">
              <a:buFont typeface="+mj-lt"/>
              <a:buAutoNum type="arabicPeriod"/>
            </a:pPr>
            <a:endParaRPr lang="lv-LV" sz="32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lv-LV" sz="3200" dirty="0" smtClean="0"/>
              <a:t>Pieļaut </a:t>
            </a:r>
            <a:r>
              <a:rPr lang="lv-LV" sz="3200" dirty="0"/>
              <a:t>iespējami maz analgēzijas izraisītas </a:t>
            </a:r>
            <a:r>
              <a:rPr lang="lv-LV" sz="3200" dirty="0" smtClean="0"/>
              <a:t>blaknes</a:t>
            </a:r>
            <a:endParaRPr lang="lv-LV" sz="3200" dirty="0"/>
          </a:p>
          <a:p>
            <a:pPr marL="514350" lvl="0" indent="-514350">
              <a:buFont typeface="+mj-lt"/>
              <a:buAutoNum type="arabicPeriod"/>
            </a:pPr>
            <a:endParaRPr lang="lv-LV" sz="32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lv-LV" sz="3200" dirty="0" smtClean="0"/>
              <a:t>Ievērot </a:t>
            </a:r>
            <a:r>
              <a:rPr lang="lv-LV" sz="3200" dirty="0"/>
              <a:t>bērnam draudzīgu analgētiķu ievades režīmus un </a:t>
            </a:r>
            <a:r>
              <a:rPr lang="lv-LV" sz="3200" dirty="0" smtClean="0"/>
              <a:t>devas (barošana)</a:t>
            </a:r>
            <a:endParaRPr lang="lv-LV" sz="3200" dirty="0"/>
          </a:p>
        </p:txBody>
      </p:sp>
    </p:spTree>
    <p:extLst>
      <p:ext uri="{BB962C8B-B14F-4D97-AF65-F5344CB8AC3E}">
        <p14:creationId xmlns:p14="http://schemas.microsoft.com/office/powerpoint/2010/main" xmlns="" val="92267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0775318"/>
              </p:ext>
            </p:extLst>
          </p:nvPr>
        </p:nvGraphicFramePr>
        <p:xfrm>
          <a:off x="1358899" y="2180547"/>
          <a:ext cx="9347201" cy="28056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10419"/>
                <a:gridCol w="2818391"/>
                <a:gridCol w="2818391"/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Vizuālā / Verbālā sāpju (novērtējuma) skala (VAS)</a:t>
                      </a:r>
                      <a:endParaRPr lang="lv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</a:tr>
              <a:tr h="0">
                <a:tc row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lv-LV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0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Sāpju nav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1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 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2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Nepatīkamas sāpes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3</a:t>
                      </a:r>
                      <a:endParaRPr lang="lv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 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4</a:t>
                      </a:r>
                      <a:endParaRPr lang="lv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Traucējošas / Apgrūtinošas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5</a:t>
                      </a:r>
                      <a:endParaRPr lang="lv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 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6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Sāpes, kas izraisa ciešanas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7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 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8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Šausmīgas / Briesmīgas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9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 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10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Vismokošākās sāpes kādas vien var iedomāties</a:t>
                      </a:r>
                      <a:endParaRPr lang="lv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241" name="Picture 1" descr="Copy of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14" y="2407556"/>
            <a:ext cx="3703259" cy="2595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8711" y="816429"/>
            <a:ext cx="110681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v-LV" sz="4400" dirty="0" smtClean="0"/>
              <a:t>Vizuālā / Verbālā sāpju novērtējuma skala (VAS)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xmlns="" val="8599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Multimodālās analgēzijas koncepcija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lv-LV" sz="3200" dirty="0"/>
              <a:t>Lai pēc iespējas samazinātu analgētiķu izraisītās blaknes un vienlaicīgi nodrošinātu efektīvu analgēziju, jālieto </a:t>
            </a:r>
            <a:r>
              <a:rPr lang="lv-LV" sz="3200" u="sng" dirty="0"/>
              <a:t>dažādu klašu analgētiķi dažādos ievades </a:t>
            </a:r>
            <a:r>
              <a:rPr lang="lv-LV" sz="3200" u="sng" dirty="0" smtClean="0"/>
              <a:t>ceļos</a:t>
            </a:r>
            <a:r>
              <a:rPr lang="lv-LV" sz="3200" dirty="0" smtClean="0"/>
              <a:t>:</a:t>
            </a:r>
          </a:p>
          <a:p>
            <a:pPr lvl="0"/>
            <a:endParaRPr lang="lv-LV" sz="3200" dirty="0"/>
          </a:p>
          <a:p>
            <a:pPr marL="914400" lvl="1" indent="-457200">
              <a:buFont typeface="+mj-lt"/>
              <a:buAutoNum type="arabicPeriod"/>
            </a:pPr>
            <a:r>
              <a:rPr lang="lv-LV" sz="2800" dirty="0"/>
              <a:t>Opiāti (fentanils / morfīns) SA </a:t>
            </a:r>
            <a:r>
              <a:rPr lang="lv-LV" sz="2800" dirty="0" smtClean="0"/>
              <a:t>sastāvā</a:t>
            </a:r>
            <a:endParaRPr lang="lv-LV" sz="2800" dirty="0"/>
          </a:p>
          <a:p>
            <a:pPr marL="914400" lvl="1" indent="-457200">
              <a:buFont typeface="+mj-lt"/>
              <a:buAutoNum type="arabicPeriod"/>
            </a:pPr>
            <a:r>
              <a:rPr lang="lv-LV" sz="2800" dirty="0"/>
              <a:t>Nesteroīdie pretiekaisuma līdzekļi (NSPL</a:t>
            </a:r>
            <a:r>
              <a:rPr lang="lv-LV" sz="2800" dirty="0" smtClean="0"/>
              <a:t>)</a:t>
            </a:r>
            <a:endParaRPr lang="lv-LV" sz="2800" dirty="0"/>
          </a:p>
          <a:p>
            <a:pPr marL="914400" lvl="1" indent="-457200">
              <a:buFont typeface="+mj-lt"/>
              <a:buAutoNum type="arabicPeriod"/>
            </a:pPr>
            <a:r>
              <a:rPr lang="lv-LV" sz="2800" dirty="0" smtClean="0"/>
              <a:t>Paracetamols</a:t>
            </a:r>
            <a:endParaRPr lang="lv-LV" sz="2800" dirty="0"/>
          </a:p>
          <a:p>
            <a:pPr marL="914400" lvl="1" indent="-457200">
              <a:buFont typeface="+mj-lt"/>
              <a:buAutoNum type="arabicPeriod"/>
            </a:pPr>
            <a:r>
              <a:rPr lang="lv-LV" sz="2800" dirty="0"/>
              <a:t>Opiāti (meperidīns / trimeperidīns / </a:t>
            </a:r>
            <a:r>
              <a:rPr lang="lv-LV" sz="2800" dirty="0" smtClean="0"/>
              <a:t>morfīns)</a:t>
            </a:r>
          </a:p>
          <a:p>
            <a:pPr marL="914400" lvl="1" indent="-457200">
              <a:buFont typeface="+mj-lt"/>
              <a:buAutoNum type="arabicPeriod"/>
            </a:pPr>
            <a:r>
              <a:rPr lang="lv-LV" sz="2800" dirty="0" smtClean="0"/>
              <a:t>TAP bloks / </a:t>
            </a:r>
            <a:r>
              <a:rPr lang="lv-LV" sz="2800" dirty="0"/>
              <a:t>B</a:t>
            </a:r>
            <a:r>
              <a:rPr lang="lv-LV" sz="2800" dirty="0" smtClean="0"/>
              <a:t>rūces infiltrācija (?)</a:t>
            </a:r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xmlns="" val="407889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1. / Opiāti </a:t>
            </a:r>
            <a:r>
              <a:rPr lang="lv-LV" dirty="0"/>
              <a:t>SA </a:t>
            </a:r>
            <a:r>
              <a:rPr lang="lv-LV" dirty="0" smtClean="0"/>
              <a:t>sastāvā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lv-LV" sz="3200" dirty="0" smtClean="0"/>
          </a:p>
          <a:p>
            <a:r>
              <a:rPr lang="lv-LV" dirty="0" smtClean="0"/>
              <a:t>Fentanils </a:t>
            </a:r>
            <a:r>
              <a:rPr lang="lv-LV" dirty="0"/>
              <a:t>10 </a:t>
            </a:r>
            <a:r>
              <a:rPr lang="lv-LV" dirty="0" smtClean="0"/>
              <a:t>– 20 mkg:</a:t>
            </a:r>
          </a:p>
          <a:p>
            <a:pPr lvl="1"/>
            <a:r>
              <a:rPr lang="lv-LV" sz="2400" dirty="0" smtClean="0"/>
              <a:t>Tūlītējs sākums</a:t>
            </a:r>
          </a:p>
          <a:p>
            <a:pPr lvl="1"/>
            <a:r>
              <a:rPr lang="lv-LV" dirty="0" smtClean="0"/>
              <a:t>Efekts ilgst 3 – 4 stundas</a:t>
            </a:r>
          </a:p>
          <a:p>
            <a:pPr marL="0" indent="0">
              <a:buNone/>
            </a:pPr>
            <a:endParaRPr lang="lv-LV" dirty="0"/>
          </a:p>
          <a:p>
            <a:r>
              <a:rPr lang="lv-LV" dirty="0" smtClean="0"/>
              <a:t>Morfīns </a:t>
            </a:r>
            <a:r>
              <a:rPr lang="lv-LV" dirty="0"/>
              <a:t>80 </a:t>
            </a:r>
            <a:r>
              <a:rPr lang="lv-LV" dirty="0" err="1" smtClean="0"/>
              <a:t>mkg</a:t>
            </a:r>
            <a:r>
              <a:rPr lang="lv-LV" dirty="0" smtClean="0"/>
              <a:t>:</a:t>
            </a:r>
            <a:endParaRPr lang="lv-LV" dirty="0" smtClean="0"/>
          </a:p>
          <a:p>
            <a:pPr lvl="1"/>
            <a:r>
              <a:rPr lang="lv-LV" dirty="0" smtClean="0"/>
              <a:t>Sākums pēc 30 – 60 minūtēm</a:t>
            </a:r>
          </a:p>
          <a:p>
            <a:pPr lvl="1"/>
            <a:r>
              <a:rPr lang="lv-LV" dirty="0" smtClean="0"/>
              <a:t>Efekts ilgst 18 – 24 stundas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51504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12" y="548680"/>
            <a:ext cx="8496944" cy="1512168"/>
          </a:xfrm>
        </p:spPr>
        <p:txBody>
          <a:bodyPr>
            <a:normAutofit/>
          </a:bodyPr>
          <a:lstStyle/>
          <a:p>
            <a:pPr algn="ctr"/>
            <a:r>
              <a:rPr lang="lv-LV" dirty="0" smtClean="0"/>
              <a:t>VAS 6 / 12 / 18 / 24 stundas pēc SA</a:t>
            </a:r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2567608" y="2636912"/>
          <a:ext cx="684076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19437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lv-LV" sz="4400" dirty="0" smtClean="0">
                <a:solidFill>
                  <a:schemeClr val="tx1"/>
                </a:solidFill>
                <a:latin typeface="+mj-lt"/>
              </a:rPr>
              <a:t>2. / Diklofenaks</a:t>
            </a:r>
            <a:r>
              <a:rPr lang="lv-LV" sz="44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lv-LV" sz="4400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lv-LV" sz="4400" dirty="0">
                <a:solidFill>
                  <a:schemeClr val="tx1"/>
                </a:solidFill>
                <a:latin typeface="+mn-lt"/>
              </a:rPr>
              <a:t>a</a:t>
            </a:r>
            <a:r>
              <a:rPr lang="lv-LV" sz="4400" dirty="0" smtClean="0">
                <a:solidFill>
                  <a:schemeClr val="tx1"/>
                </a:solidFill>
                <a:latin typeface="+mn-lt"/>
              </a:rPr>
              <a:t>lternatīva Ibuprofēns</a:t>
            </a:r>
            <a:r>
              <a:rPr lang="lv-LV" sz="4400" dirty="0" smtClean="0">
                <a:solidFill>
                  <a:schemeClr val="tx1"/>
                </a:solidFill>
              </a:rPr>
              <a:t>)</a:t>
            </a:r>
            <a:endParaRPr lang="lv-LV" sz="4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sz="3000" dirty="0" smtClean="0"/>
              <a:t>Draudzīgs bērnam</a:t>
            </a:r>
          </a:p>
          <a:p>
            <a:r>
              <a:rPr lang="lv-LV" sz="3000" dirty="0" smtClean="0"/>
              <a:t>50 </a:t>
            </a:r>
            <a:r>
              <a:rPr lang="lv-LV" sz="3000" dirty="0"/>
              <a:t>– 100 mg x 2 PR </a:t>
            </a:r>
            <a:endParaRPr lang="lv-LV" sz="3000" dirty="0" smtClean="0"/>
          </a:p>
          <a:p>
            <a:r>
              <a:rPr lang="lv-LV" sz="3000" dirty="0" smtClean="0"/>
              <a:t>Maksimālā </a:t>
            </a:r>
            <a:r>
              <a:rPr lang="lv-LV" sz="3000" dirty="0"/>
              <a:t>diennakts deva 150 </a:t>
            </a:r>
            <a:r>
              <a:rPr lang="lv-LV" sz="3000" dirty="0" smtClean="0"/>
              <a:t>mg</a:t>
            </a:r>
          </a:p>
          <a:p>
            <a:r>
              <a:rPr lang="lv-LV" sz="3000" dirty="0" smtClean="0"/>
              <a:t>Aizliegumi</a:t>
            </a:r>
            <a:r>
              <a:rPr lang="lv-LV" sz="3000" dirty="0"/>
              <a:t>: </a:t>
            </a:r>
          </a:p>
          <a:p>
            <a:pPr lvl="1"/>
            <a:r>
              <a:rPr lang="lv-LV" sz="2600" dirty="0"/>
              <a:t>Preeklampsija</a:t>
            </a:r>
          </a:p>
          <a:p>
            <a:pPr lvl="1"/>
            <a:r>
              <a:rPr lang="lv-LV" sz="2600" dirty="0"/>
              <a:t>Trombocitopēnija</a:t>
            </a:r>
          </a:p>
          <a:p>
            <a:pPr lvl="1"/>
            <a:r>
              <a:rPr lang="lv-LV" sz="2600" dirty="0"/>
              <a:t>Asiņošana</a:t>
            </a:r>
          </a:p>
          <a:p>
            <a:pPr lvl="1"/>
            <a:r>
              <a:rPr lang="lv-LV" sz="2600" dirty="0"/>
              <a:t>Pret NSPL jutīga bronhiālā astma</a:t>
            </a:r>
          </a:p>
          <a:p>
            <a:pPr lvl="1"/>
            <a:r>
              <a:rPr lang="lv-LV" sz="2600" dirty="0"/>
              <a:t>Čūlas slimība</a:t>
            </a:r>
          </a:p>
          <a:p>
            <a:pPr lvl="1"/>
            <a:r>
              <a:rPr lang="lv-LV" sz="2600" dirty="0"/>
              <a:t>Venozās trombembolijas (VTE) profilakse ar mazmolekulārajiem heparīniem (</a:t>
            </a:r>
            <a:r>
              <a:rPr lang="lv-LV" sz="2600" dirty="0" smtClean="0"/>
              <a:t>MMH)</a:t>
            </a:r>
          </a:p>
        </p:txBody>
      </p:sp>
    </p:spTree>
    <p:extLst>
      <p:ext uri="{BB962C8B-B14F-4D97-AF65-F5344CB8AC3E}">
        <p14:creationId xmlns:p14="http://schemas.microsoft.com/office/powerpoint/2010/main" xmlns="" val="40641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3. / </a:t>
            </a:r>
            <a:r>
              <a:rPr lang="lv-LV" dirty="0"/>
              <a:t>Acetaminofēns (Paracetamols)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dirty="0" smtClean="0"/>
              <a:t>500 </a:t>
            </a:r>
            <a:r>
              <a:rPr lang="lv-LV" dirty="0"/>
              <a:t>– 1000 mg x 4 PO / IV</a:t>
            </a:r>
          </a:p>
          <a:p>
            <a:pPr lvl="0"/>
            <a:r>
              <a:rPr lang="lv-LV" dirty="0"/>
              <a:t>PO iedarbība ir labāka, ja sāk lietot agrīni – jau pirms sāpju parādīšanās un fiksētos laika </a:t>
            </a:r>
            <a:r>
              <a:rPr lang="lv-LV" dirty="0" smtClean="0"/>
              <a:t>intervālos</a:t>
            </a:r>
            <a:endParaRPr lang="lv-LV" dirty="0"/>
          </a:p>
          <a:p>
            <a:pPr lvl="0"/>
            <a:r>
              <a:rPr lang="lv-LV" dirty="0"/>
              <a:t>Maksimālā reizes deva 1000 mg </a:t>
            </a:r>
          </a:p>
          <a:p>
            <a:pPr lvl="0"/>
            <a:r>
              <a:rPr lang="lv-LV" dirty="0"/>
              <a:t>Maksimālā diennakts deva 4000 mg </a:t>
            </a:r>
            <a:endParaRPr lang="lv-LV" dirty="0" smtClean="0"/>
          </a:p>
          <a:p>
            <a:pPr lvl="0"/>
            <a:r>
              <a:rPr lang="lv-LV" dirty="0" smtClean="0"/>
              <a:t>Aizliegumi:</a:t>
            </a:r>
          </a:p>
          <a:p>
            <a:pPr lvl="1"/>
            <a:r>
              <a:rPr lang="lv-LV" dirty="0" smtClean="0"/>
              <a:t>Aknu </a:t>
            </a:r>
            <a:r>
              <a:rPr lang="lv-LV" dirty="0"/>
              <a:t>darbības </a:t>
            </a:r>
            <a:r>
              <a:rPr lang="lv-LV" dirty="0" smtClean="0"/>
              <a:t>traucējumi</a:t>
            </a:r>
          </a:p>
        </p:txBody>
      </p:sp>
    </p:spTree>
    <p:extLst>
      <p:ext uri="{BB962C8B-B14F-4D97-AF65-F5344CB8AC3E}">
        <p14:creationId xmlns:p14="http://schemas.microsoft.com/office/powerpoint/2010/main" xmlns="" val="408976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Sāpju ietekme </a:t>
            </a:r>
            <a:r>
              <a:rPr lang="lv-LV" dirty="0"/>
              <a:t>uz </a:t>
            </a:r>
            <a:r>
              <a:rPr lang="lv-LV" dirty="0" smtClean="0"/>
              <a:t>dzemdētāju / 1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dirty="0" smtClean="0">
              <a:solidFill>
                <a:srgbClr val="FFC000"/>
              </a:solidFill>
            </a:endParaRPr>
          </a:p>
          <a:p>
            <a:r>
              <a:rPr lang="lv-LV" dirty="0" smtClean="0">
                <a:solidFill>
                  <a:srgbClr val="FFC000"/>
                </a:solidFill>
              </a:rPr>
              <a:t>Ciešanas</a:t>
            </a:r>
            <a:r>
              <a:rPr lang="lv-LV" dirty="0" smtClean="0"/>
              <a:t> / Bailes / Trauksme / Nemiers / Panika</a:t>
            </a:r>
          </a:p>
          <a:p>
            <a:endParaRPr lang="lv-LV" dirty="0" smtClean="0"/>
          </a:p>
          <a:p>
            <a:r>
              <a:rPr lang="lv-LV" dirty="0" smtClean="0"/>
              <a:t>SNS aktivitāte un Plazmas kateholamīni (adrenalīns):</a:t>
            </a:r>
          </a:p>
          <a:p>
            <a:pPr lvl="1"/>
            <a:r>
              <a:rPr lang="lv-LV" dirty="0" smtClean="0"/>
              <a:t>O</a:t>
            </a:r>
            <a:r>
              <a:rPr lang="lv-LV" baseline="-25000" dirty="0" smtClean="0"/>
              <a:t>2</a:t>
            </a:r>
            <a:r>
              <a:rPr lang="lv-LV" dirty="0" smtClean="0"/>
              <a:t> </a:t>
            </a:r>
            <a:r>
              <a:rPr lang="lv-LV" dirty="0"/>
              <a:t>patēriņš</a:t>
            </a:r>
          </a:p>
          <a:p>
            <a:pPr lvl="1"/>
            <a:r>
              <a:rPr lang="lv-LV" dirty="0" smtClean="0"/>
              <a:t>Asinsspiediens</a:t>
            </a:r>
          </a:p>
          <a:p>
            <a:pPr lvl="1"/>
            <a:r>
              <a:rPr lang="lv-LV" dirty="0" smtClean="0"/>
              <a:t>Sirds izsviede</a:t>
            </a:r>
          </a:p>
          <a:p>
            <a:pPr lvl="1"/>
            <a:r>
              <a:rPr lang="lv-LV" dirty="0" smtClean="0"/>
              <a:t>Perifērā </a:t>
            </a:r>
            <a:r>
              <a:rPr lang="lv-LV" dirty="0"/>
              <a:t>asinsvadu </a:t>
            </a:r>
            <a:r>
              <a:rPr lang="lv-LV" dirty="0" smtClean="0"/>
              <a:t>pretestība</a:t>
            </a:r>
          </a:p>
        </p:txBody>
      </p:sp>
    </p:spTree>
    <p:extLst>
      <p:ext uri="{BB962C8B-B14F-4D97-AF65-F5344CB8AC3E}">
        <p14:creationId xmlns:p14="http://schemas.microsoft.com/office/powerpoint/2010/main" xmlns="" val="36706744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4. / Meperidīns </a:t>
            </a:r>
            <a:r>
              <a:rPr lang="lv-LV" dirty="0"/>
              <a:t>/ Petidīns (Doloblok</a:t>
            </a:r>
            <a:r>
              <a:rPr lang="lv-LV" baseline="30000" dirty="0"/>
              <a:t>®</a:t>
            </a:r>
            <a:r>
              <a:rPr lang="lv-LV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lv-LV" dirty="0"/>
              <a:t>Ja nepietiekams efekts (VAS &gt; 4</a:t>
            </a:r>
            <a:r>
              <a:rPr lang="lv-LV" dirty="0" smtClean="0"/>
              <a:t>)</a:t>
            </a:r>
          </a:p>
          <a:p>
            <a:r>
              <a:rPr lang="lv-LV" dirty="0"/>
              <a:t>25 – 50 mg IM / IV (5 minūšu laikā</a:t>
            </a:r>
            <a:r>
              <a:rPr lang="lv-LV" dirty="0" smtClean="0"/>
              <a:t>)</a:t>
            </a:r>
            <a:r>
              <a:rPr lang="lv-LV" dirty="0"/>
              <a:t> </a:t>
            </a:r>
            <a:r>
              <a:rPr lang="lv-LV" dirty="0" smtClean="0"/>
              <a:t> Maksimālā </a:t>
            </a:r>
            <a:r>
              <a:rPr lang="lv-LV" dirty="0"/>
              <a:t>diennakts deva 300 mg / 24 </a:t>
            </a:r>
            <a:r>
              <a:rPr lang="lv-LV" dirty="0" smtClean="0"/>
              <a:t>stundās</a:t>
            </a:r>
            <a:endParaRPr lang="lv-LV" dirty="0"/>
          </a:p>
          <a:p>
            <a:r>
              <a:rPr lang="lv-LV" dirty="0"/>
              <a:t>Var atkārtot pēc 4 stundām</a:t>
            </a:r>
          </a:p>
          <a:p>
            <a:r>
              <a:rPr lang="lv-LV" dirty="0" smtClean="0"/>
              <a:t>Aizliegumi</a:t>
            </a:r>
            <a:r>
              <a:rPr lang="lv-LV" dirty="0"/>
              <a:t>:</a:t>
            </a:r>
          </a:p>
          <a:p>
            <a:pPr lvl="1"/>
            <a:r>
              <a:rPr lang="lv-LV" dirty="0"/>
              <a:t>Alerģija</a:t>
            </a:r>
          </a:p>
          <a:p>
            <a:pPr lvl="1"/>
            <a:r>
              <a:rPr lang="lv-LV" dirty="0"/>
              <a:t>Elpošanas nomākums / Obstruktīvas elpošanas ceļu slimības (Bronhiālā astma)</a:t>
            </a:r>
          </a:p>
          <a:p>
            <a:pPr lvl="1"/>
            <a:r>
              <a:rPr lang="lv-LV" dirty="0"/>
              <a:t>Paaugstināts intrakraniālais spiediens vai galvas trauma</a:t>
            </a:r>
          </a:p>
          <a:p>
            <a:pPr lvl="1"/>
            <a:r>
              <a:rPr lang="lv-LV" dirty="0"/>
              <a:t>Alkohola </a:t>
            </a:r>
            <a:r>
              <a:rPr lang="lv-LV" dirty="0" smtClean="0"/>
              <a:t>intoksikācija</a:t>
            </a:r>
            <a:endParaRPr lang="lv-LV" dirty="0"/>
          </a:p>
          <a:p>
            <a:pPr lvl="1"/>
            <a:r>
              <a:rPr lang="lv-LV" dirty="0"/>
              <a:t>Krampji</a:t>
            </a:r>
          </a:p>
          <a:p>
            <a:pPr lvl="1"/>
            <a:r>
              <a:rPr lang="lv-LV" dirty="0"/>
              <a:t>Porfīrija</a:t>
            </a:r>
          </a:p>
          <a:p>
            <a:pPr lvl="1"/>
            <a:r>
              <a:rPr lang="lv-LV" dirty="0"/>
              <a:t>Hipotireoze</a:t>
            </a:r>
          </a:p>
          <a:p>
            <a:pPr lvl="1"/>
            <a:r>
              <a:rPr lang="lv-LV" dirty="0"/>
              <a:t>Adisona slimība</a:t>
            </a:r>
          </a:p>
          <a:p>
            <a:pPr lvl="1"/>
            <a:r>
              <a:rPr lang="lv-LV" dirty="0"/>
              <a:t>Feohromocitoma</a:t>
            </a:r>
          </a:p>
          <a:p>
            <a:pPr lvl="1"/>
            <a:r>
              <a:rPr lang="lv-LV" dirty="0"/>
              <a:t>Nedrīkst ordinēt vienlaicīgi ar monoamīnoksidāzes (MAO) inhibitoriem (kā arī 2 nedēļas pēc terapijas pabeigšanas ar </a:t>
            </a:r>
            <a:r>
              <a:rPr lang="lv-LV" dirty="0" smtClean="0"/>
              <a:t>tiem</a:t>
            </a:r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108490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Opiāti un krūts barošana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lv-LV" u="sng" dirty="0" smtClean="0">
              <a:solidFill>
                <a:srgbClr val="FFC000"/>
              </a:solidFill>
            </a:endParaRPr>
          </a:p>
          <a:p>
            <a:r>
              <a:rPr lang="en-GB" u="sng" dirty="0" smtClean="0">
                <a:solidFill>
                  <a:srgbClr val="FFC000"/>
                </a:solidFill>
              </a:rPr>
              <a:t>Promedolu</a:t>
            </a:r>
            <a:r>
              <a:rPr lang="en-GB" dirty="0" smtClean="0">
                <a:solidFill>
                  <a:srgbClr val="FFC000"/>
                </a:solidFill>
              </a:rPr>
              <a:t> nedrīkst lietot mātes, kuras baro bērnu ar krūti</a:t>
            </a:r>
            <a:r>
              <a:rPr lang="lv-LV" dirty="0" smtClean="0">
                <a:solidFill>
                  <a:srgbClr val="FFC000"/>
                </a:solidFill>
              </a:rPr>
              <a:t>. </a:t>
            </a:r>
            <a:r>
              <a:rPr lang="lv-LV" sz="2400" dirty="0" smtClean="0"/>
              <a:t>(SASKAŅOTS ZVA 06-03-2014 Lietošanas instrukcija: informācija lietotājam Promedols 20 mg/ml šķīdums injekcijām (Trimeperidini hydrochloridum)</a:t>
            </a:r>
          </a:p>
          <a:p>
            <a:endParaRPr lang="lv-LV" dirty="0" smtClean="0">
              <a:solidFill>
                <a:srgbClr val="FFC000"/>
              </a:solidFill>
            </a:endParaRPr>
          </a:p>
          <a:p>
            <a:endParaRPr lang="lv-LV" dirty="0" smtClean="0">
              <a:solidFill>
                <a:srgbClr val="FFC000"/>
              </a:solidFill>
            </a:endParaRPr>
          </a:p>
          <a:p>
            <a:r>
              <a:rPr lang="lv-LV" dirty="0" smtClean="0">
                <a:solidFill>
                  <a:srgbClr val="FFC000"/>
                </a:solidFill>
              </a:rPr>
              <a:t>Šīs zāles nonāk mātes pienā, tādēļ tās nedrīkst lietot mātes, kuras baro bērnu no krūts. </a:t>
            </a:r>
            <a:r>
              <a:rPr lang="lv-LV" sz="2400" dirty="0" smtClean="0"/>
              <a:t>(Saskaņots ZVA 06.10.2011. LIETOŠANAS INSTRUKCIJA: INFORMĀCIJA ZĀĻU LIETOTĀJAM </a:t>
            </a:r>
            <a:r>
              <a:rPr lang="lv-LV" sz="2400" u="sng" dirty="0" smtClean="0">
                <a:solidFill>
                  <a:srgbClr val="FFC000"/>
                </a:solidFill>
              </a:rPr>
              <a:t>MORFĪNA HIDROHLORĪDS-KALCEKS</a:t>
            </a:r>
            <a:r>
              <a:rPr lang="lv-LV" sz="2400" dirty="0" smtClean="0">
                <a:solidFill>
                  <a:srgbClr val="FFC000"/>
                </a:solidFill>
              </a:rPr>
              <a:t> </a:t>
            </a:r>
            <a:r>
              <a:rPr lang="lv-LV" sz="2400" dirty="0" smtClean="0"/>
              <a:t>10 mg/ml šķīdums injekcijām Morphini hydrochloridum)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Opiāti un krūts barošana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u="sng" dirty="0" smtClean="0">
              <a:solidFill>
                <a:srgbClr val="FFC000"/>
              </a:solidFill>
            </a:endParaRPr>
          </a:p>
          <a:p>
            <a:r>
              <a:rPr lang="lv-LV" u="sng" dirty="0" smtClean="0">
                <a:solidFill>
                  <a:srgbClr val="FFC000"/>
                </a:solidFill>
              </a:rPr>
              <a:t>Fentanils</a:t>
            </a:r>
            <a:r>
              <a:rPr lang="lv-LV" dirty="0" smtClean="0">
                <a:solidFill>
                  <a:srgbClr val="FFC000"/>
                </a:solidFill>
              </a:rPr>
              <a:t> var nokļūt mātes pienā, tādēļ 24 stundas pēc zāļu ievadīšanas nav ieteicams barot bērnu ar krūti. </a:t>
            </a:r>
            <a:r>
              <a:rPr lang="lv-LV" sz="2400" dirty="0" smtClean="0"/>
              <a:t>(Saskaņots ZVA 07.06.2010. LIETOŠANAS INSTRUKCIJA: INFORMĀCIJA ZĀĻU LIETOTĀJAM FENTANYL-KALCEKS 0,05 mg/ml šķīdums injekcijām Fentanylum)</a:t>
            </a:r>
            <a:endParaRPr lang="en-GB" sz="2400" dirty="0" smtClean="0"/>
          </a:p>
          <a:p>
            <a:endParaRPr lang="lv-LV" dirty="0" smtClean="0">
              <a:solidFill>
                <a:srgbClr val="FFC000"/>
              </a:solidFill>
            </a:endParaRPr>
          </a:p>
          <a:p>
            <a:r>
              <a:rPr lang="lv-LV" u="sng" dirty="0" smtClean="0">
                <a:solidFill>
                  <a:srgbClr val="FFC000"/>
                </a:solidFill>
              </a:rPr>
              <a:t>Petidīns</a:t>
            </a:r>
            <a:r>
              <a:rPr lang="lv-LV" dirty="0" smtClean="0">
                <a:solidFill>
                  <a:srgbClr val="FFC000"/>
                </a:solidFill>
              </a:rPr>
              <a:t> izdalās mātes pienā. Ir jāapsver iespēja pārtraukt zāļu lietošanu vai barošanu ar krūti. </a:t>
            </a:r>
            <a:r>
              <a:rPr lang="lv-LV" sz="2400" dirty="0" smtClean="0"/>
              <a:t>(19132-290908 1 LIETOŠANAS INSTRUKCIJA: INFORMĀCIJA ZĀĻU LIETOTĀJAM DOLOBLOK 50 mg/ml šķīdums injekcijām Pethidini hydrochloridum)</a:t>
            </a:r>
          </a:p>
          <a:p>
            <a:endParaRPr lang="lv-LV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Nozimejums [Compatibility Mode] - Wor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77786" y="92559"/>
            <a:ext cx="8662198" cy="6683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8442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5" descr="The Lancet | The Best Science for Better Lives - Google Chrom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14519" y="28344"/>
            <a:ext cx="8768443" cy="6765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 descr="The Lancet | The Best Science for Better Lives manifesto - Google Chrom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14519" y="53542"/>
            <a:ext cx="8703129" cy="67153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4446" y="3216634"/>
            <a:ext cx="237566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8333020" y="416462"/>
            <a:ext cx="1091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lv-LV" sz="2000" dirty="0" smtClean="0"/>
              <a:t>Ciešanas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7955990" y="2214554"/>
            <a:ext cx="19976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lv-LV" sz="2000" dirty="0"/>
              <a:t>↑ </a:t>
            </a:r>
            <a:r>
              <a:rPr lang="lv-LV" sz="2000" dirty="0" smtClean="0"/>
              <a:t>Asinsspiediens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7924306" y="1416594"/>
            <a:ext cx="1957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lv-LV" sz="2000" dirty="0"/>
              <a:t>↑ </a:t>
            </a:r>
            <a:r>
              <a:rPr lang="lv-LV" sz="2000" dirty="0" smtClean="0"/>
              <a:t>Sirds </a:t>
            </a:r>
            <a:r>
              <a:rPr lang="lv-LV" sz="2000" dirty="0"/>
              <a:t>izsviede 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7524760" y="3000372"/>
            <a:ext cx="27860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dirty="0"/>
              <a:t>↓</a:t>
            </a:r>
            <a:r>
              <a:rPr lang="lv-LV" sz="2000" dirty="0"/>
              <a:t> </a:t>
            </a:r>
            <a:r>
              <a:rPr lang="lv-LV" sz="2000" dirty="0" smtClean="0"/>
              <a:t>Kuņģa </a:t>
            </a:r>
            <a:r>
              <a:rPr lang="lv-LV" sz="2000" dirty="0"/>
              <a:t>tukšošanās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2300842" y="3988362"/>
            <a:ext cx="18472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lv-LV" sz="2000" dirty="0"/>
              <a:t>↑ </a:t>
            </a:r>
            <a:r>
              <a:rPr lang="lv-LV" sz="2000" dirty="0" smtClean="0"/>
              <a:t>Kateholamīni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2381225" y="1416594"/>
            <a:ext cx="1653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lv-LV" sz="2000" dirty="0"/>
              <a:t>↑ O</a:t>
            </a:r>
            <a:r>
              <a:rPr lang="lv-LV" sz="2000" baseline="-25000" dirty="0"/>
              <a:t>2</a:t>
            </a:r>
            <a:r>
              <a:rPr lang="lv-LV" sz="2000" dirty="0"/>
              <a:t> patēriņš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2416074" y="2273850"/>
            <a:ext cx="18140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lv-LV" sz="2000" dirty="0" smtClean="0"/>
              <a:t>Hiperventilācija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2578835" y="3202544"/>
            <a:ext cx="1074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000" dirty="0"/>
              <a:t>↓ </a:t>
            </a:r>
            <a:r>
              <a:rPr lang="lv-LV" sz="2000" dirty="0"/>
              <a:t>P</a:t>
            </a:r>
            <a:r>
              <a:rPr lang="lv-LV" sz="2000" baseline="-25000" dirty="0"/>
              <a:t>a</a:t>
            </a:r>
            <a:r>
              <a:rPr lang="lv-LV" sz="2000" dirty="0"/>
              <a:t>CO</a:t>
            </a:r>
            <a:r>
              <a:rPr lang="lv-LV" sz="2000" baseline="-25000" dirty="0"/>
              <a:t>2</a:t>
            </a:r>
            <a:endParaRPr lang="lv-LV" sz="2000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6167438" y="1357298"/>
            <a:ext cx="785818" cy="392909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pPr algn="ctr"/>
            <a:endParaRPr lang="lv-LV" sz="2000" dirty="0"/>
          </a:p>
          <a:p>
            <a:pPr algn="ctr"/>
            <a:endParaRPr lang="lv-LV" sz="2000" dirty="0"/>
          </a:p>
          <a:p>
            <a:pPr algn="ctr"/>
            <a:r>
              <a:rPr lang="lv-LV" sz="2000" dirty="0"/>
              <a:t>↑ </a:t>
            </a:r>
          </a:p>
          <a:p>
            <a:pPr algn="ctr"/>
            <a:r>
              <a:rPr lang="lv-LV" sz="2000" dirty="0"/>
              <a:t>SNS</a:t>
            </a:r>
          </a:p>
          <a:p>
            <a:endParaRPr lang="lv-LV" dirty="0"/>
          </a:p>
        </p:txBody>
      </p:sp>
      <p:sp>
        <p:nvSpPr>
          <p:cNvPr id="30" name="Oval 29"/>
          <p:cNvSpPr/>
          <p:nvPr/>
        </p:nvSpPr>
        <p:spPr bwMode="auto">
          <a:xfrm>
            <a:off x="5381620" y="5643578"/>
            <a:ext cx="2428892" cy="92869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↓</a:t>
            </a:r>
            <a:r>
              <a:rPr lang="en-US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lv-LV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Augļa </a:t>
            </a:r>
            <a:r>
              <a:rPr lang="lv-LV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pH un O</a:t>
            </a:r>
            <a:r>
              <a:rPr lang="lv-LV" sz="2000" baseline="-25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2</a:t>
            </a:r>
            <a:endParaRPr lang="lv-LV" sz="20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881950" y="5243468"/>
            <a:ext cx="20144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2000" dirty="0" smtClean="0"/>
              <a:t>Metabola </a:t>
            </a:r>
            <a:r>
              <a:rPr lang="lv-LV" sz="2000" dirty="0"/>
              <a:t>acidoze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309787" y="4857760"/>
            <a:ext cx="18447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2000" dirty="0" smtClean="0"/>
              <a:t>Vazokonstrikcija</a:t>
            </a:r>
            <a:endParaRPr lang="lv-LV" sz="2000" dirty="0"/>
          </a:p>
        </p:txBody>
      </p:sp>
      <p:sp>
        <p:nvSpPr>
          <p:cNvPr id="39" name="Oval 38"/>
          <p:cNvSpPr/>
          <p:nvPr/>
        </p:nvSpPr>
        <p:spPr bwMode="auto">
          <a:xfrm>
            <a:off x="5810248" y="214290"/>
            <a:ext cx="1428760" cy="785818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lv-LV" sz="2400" dirty="0" smtClean="0">
                <a:latin typeface="Tahoma" charset="0"/>
              </a:rPr>
              <a:t>Sāpes</a:t>
            </a:r>
            <a:endParaRPr lang="lv-LV" sz="2400" dirty="0">
              <a:latin typeface="Tahoma" charset="0"/>
            </a:endParaRPr>
          </a:p>
        </p:txBody>
      </p:sp>
      <p:cxnSp>
        <p:nvCxnSpPr>
          <p:cNvPr id="77" name="Straight Arrow Connector 76"/>
          <p:cNvCxnSpPr/>
          <p:nvPr/>
        </p:nvCxnSpPr>
        <p:spPr bwMode="auto">
          <a:xfrm rot="5400000" flipH="1" flipV="1">
            <a:off x="3022578" y="2069370"/>
            <a:ext cx="289648" cy="7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 rot="16200000" flipH="1">
            <a:off x="3032545" y="2865155"/>
            <a:ext cx="269714" cy="7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 rot="16200000" flipH="1">
            <a:off x="3032546" y="4635067"/>
            <a:ext cx="269714" cy="7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 rot="16200000" flipH="1">
            <a:off x="3032546" y="5508361"/>
            <a:ext cx="269714" cy="7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rot="10800000">
            <a:off x="4310050" y="1571612"/>
            <a:ext cx="185738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 rot="10800000">
            <a:off x="4524364" y="2428868"/>
            <a:ext cx="164307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 rot="10800000" flipV="1">
            <a:off x="4452926" y="4143379"/>
            <a:ext cx="1714512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8" name="Rectangle 97"/>
          <p:cNvSpPr/>
          <p:nvPr/>
        </p:nvSpPr>
        <p:spPr>
          <a:xfrm>
            <a:off x="1357283" y="416463"/>
            <a:ext cx="33119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lv-LV" sz="2000" dirty="0" smtClean="0"/>
              <a:t>Trauksme / Nemiers</a:t>
            </a:r>
            <a:r>
              <a:rPr lang="lv-LV" sz="2000" dirty="0"/>
              <a:t> </a:t>
            </a:r>
            <a:r>
              <a:rPr lang="lv-LV" sz="2000" dirty="0" smtClean="0"/>
              <a:t>/ Panika </a:t>
            </a:r>
            <a:endParaRPr lang="en-US" sz="2000" dirty="0"/>
          </a:p>
        </p:txBody>
      </p:sp>
      <p:cxnSp>
        <p:nvCxnSpPr>
          <p:cNvPr id="102" name="Straight Arrow Connector 101"/>
          <p:cNvCxnSpPr/>
          <p:nvPr/>
        </p:nvCxnSpPr>
        <p:spPr bwMode="auto">
          <a:xfrm rot="10800000">
            <a:off x="4810116" y="571480"/>
            <a:ext cx="85725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/>
          <p:nvPr/>
        </p:nvCxnSpPr>
        <p:spPr bwMode="auto">
          <a:xfrm>
            <a:off x="7381884" y="571480"/>
            <a:ext cx="85725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7" name="Rectangle 106"/>
          <p:cNvSpPr/>
          <p:nvPr/>
        </p:nvSpPr>
        <p:spPr>
          <a:xfrm>
            <a:off x="7239009" y="4071943"/>
            <a:ext cx="33119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lv-LV" sz="2000" dirty="0"/>
              <a:t>↑ B</a:t>
            </a:r>
            <a:r>
              <a:rPr lang="lv-LV" sz="2000" dirty="0" smtClean="0"/>
              <a:t>rīvās </a:t>
            </a:r>
            <a:r>
              <a:rPr lang="lv-LV" sz="2000" dirty="0"/>
              <a:t>tauksskābes</a:t>
            </a:r>
          </a:p>
          <a:p>
            <a:pPr algn="ctr">
              <a:lnSpc>
                <a:spcPct val="90000"/>
              </a:lnSpc>
            </a:pPr>
            <a:r>
              <a:rPr lang="lv-LV" sz="2000" dirty="0"/>
              <a:t>↑ </a:t>
            </a:r>
            <a:r>
              <a:rPr lang="lv-LV" sz="2000" dirty="0" err="1" smtClean="0"/>
              <a:t>Laktāti</a:t>
            </a:r>
            <a:endParaRPr lang="en-US" sz="2000" dirty="0"/>
          </a:p>
        </p:txBody>
      </p:sp>
      <p:sp>
        <p:nvSpPr>
          <p:cNvPr id="113" name="Rectangle 112"/>
          <p:cNvSpPr/>
          <p:nvPr/>
        </p:nvSpPr>
        <p:spPr bwMode="auto">
          <a:xfrm>
            <a:off x="1952596" y="5929330"/>
            <a:ext cx="2857520" cy="4286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↓ </a:t>
            </a:r>
            <a:r>
              <a:rPr lang="lv-LV" sz="2000" dirty="0" smtClean="0">
                <a:solidFill>
                  <a:schemeClr val="tx1"/>
                </a:solidFill>
              </a:rPr>
              <a:t>Placentārā </a:t>
            </a:r>
            <a:r>
              <a:rPr lang="lv-LV" sz="2000" dirty="0">
                <a:solidFill>
                  <a:schemeClr val="tx1"/>
                </a:solidFill>
              </a:rPr>
              <a:t>asinsrite</a:t>
            </a:r>
            <a:endParaRPr lang="lv-LV" sz="2000" b="1" i="1" dirty="0">
              <a:solidFill>
                <a:schemeClr val="tx1"/>
              </a:solidFill>
              <a:latin typeface="Tahoma" charset="0"/>
            </a:endParaRPr>
          </a:p>
        </p:txBody>
      </p:sp>
      <p:cxnSp>
        <p:nvCxnSpPr>
          <p:cNvPr id="115" name="Straight Arrow Connector 114"/>
          <p:cNvCxnSpPr/>
          <p:nvPr/>
        </p:nvCxnSpPr>
        <p:spPr bwMode="auto">
          <a:xfrm>
            <a:off x="4881554" y="6142056"/>
            <a:ext cx="42862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Shape 119"/>
          <p:cNvCxnSpPr/>
          <p:nvPr/>
        </p:nvCxnSpPr>
        <p:spPr bwMode="auto">
          <a:xfrm rot="10800000" flipV="1">
            <a:off x="2095473" y="3387210"/>
            <a:ext cx="500066" cy="218493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6" name="Straight Arrow Connector 125"/>
          <p:cNvCxnSpPr/>
          <p:nvPr/>
        </p:nvCxnSpPr>
        <p:spPr bwMode="auto">
          <a:xfrm>
            <a:off x="6953256" y="1571612"/>
            <a:ext cx="78581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8" name="Straight Arrow Connector 127"/>
          <p:cNvCxnSpPr/>
          <p:nvPr/>
        </p:nvCxnSpPr>
        <p:spPr bwMode="auto">
          <a:xfrm>
            <a:off x="6953256" y="2428868"/>
            <a:ext cx="78581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8" name="Straight Arrow Connector 137"/>
          <p:cNvCxnSpPr/>
          <p:nvPr/>
        </p:nvCxnSpPr>
        <p:spPr bwMode="auto">
          <a:xfrm>
            <a:off x="6953256" y="3214686"/>
            <a:ext cx="64294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rot="16200000" flipH="1">
            <a:off x="8746865" y="5008295"/>
            <a:ext cx="269714" cy="7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2" name="Straight Arrow Connector 141"/>
          <p:cNvCxnSpPr/>
          <p:nvPr/>
        </p:nvCxnSpPr>
        <p:spPr bwMode="auto">
          <a:xfrm>
            <a:off x="6953256" y="4286256"/>
            <a:ext cx="57150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rot="5400000" flipH="1" flipV="1">
            <a:off x="4382282" y="5357826"/>
            <a:ext cx="713586" cy="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hape 47"/>
          <p:cNvCxnSpPr/>
          <p:nvPr/>
        </p:nvCxnSpPr>
        <p:spPr bwMode="auto">
          <a:xfrm rot="5400000">
            <a:off x="8205204" y="5463201"/>
            <a:ext cx="428628" cy="932259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2" name="Rectangle 51"/>
          <p:cNvSpPr/>
          <p:nvPr/>
        </p:nvSpPr>
        <p:spPr bwMode="auto">
          <a:xfrm>
            <a:off x="4167174" y="4429132"/>
            <a:ext cx="1785950" cy="4286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/>
              <a:t>↓ </a:t>
            </a:r>
            <a:r>
              <a:rPr lang="lv-LV" sz="2000" dirty="0" smtClean="0"/>
              <a:t>Kontrakcijas</a:t>
            </a:r>
            <a:endParaRPr lang="lv-LV" sz="2000" dirty="0"/>
          </a:p>
        </p:txBody>
      </p:sp>
      <p:cxnSp>
        <p:nvCxnSpPr>
          <p:cNvPr id="40" name="Straight Arrow Connector 39"/>
          <p:cNvCxnSpPr/>
          <p:nvPr/>
        </p:nvCxnSpPr>
        <p:spPr bwMode="auto">
          <a:xfrm rot="16200000" flipH="1">
            <a:off x="6464839" y="1187234"/>
            <a:ext cx="269714" cy="7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xmlns="" val="126715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dirty="0" smtClean="0"/>
              <a:t>Sāpju ietekme </a:t>
            </a:r>
            <a:r>
              <a:rPr lang="lv-LV" dirty="0"/>
              <a:t>uz </a:t>
            </a:r>
            <a:r>
              <a:rPr lang="lv-LV" dirty="0" smtClean="0"/>
              <a:t>dzemdētāju / 2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lv-LV" dirty="0" smtClean="0"/>
          </a:p>
          <a:p>
            <a:pPr marL="0" indent="0" algn="ctr">
              <a:buNone/>
            </a:pPr>
            <a:r>
              <a:rPr lang="lv-LV" dirty="0" smtClean="0"/>
              <a:t>Elpošanas sistēmas stimulācija → </a:t>
            </a:r>
            <a:r>
              <a:rPr lang="lv-LV" dirty="0"/>
              <a:t>hiperventilācija → </a:t>
            </a:r>
            <a:r>
              <a:rPr lang="lv-LV" dirty="0" smtClean="0"/>
              <a:t>kompensatora </a:t>
            </a:r>
            <a:r>
              <a:rPr lang="lv-LV" dirty="0"/>
              <a:t>hipoventilācija </a:t>
            </a:r>
            <a:r>
              <a:rPr lang="lv-LV" dirty="0" smtClean="0"/>
              <a:t>→</a:t>
            </a:r>
            <a:r>
              <a:rPr lang="lv-LV" dirty="0"/>
              <a:t> </a:t>
            </a:r>
            <a:r>
              <a:rPr lang="lv-LV" dirty="0" smtClean="0">
                <a:solidFill>
                  <a:srgbClr val="FFC000"/>
                </a:solidFill>
              </a:rPr>
              <a:t>mātes /</a:t>
            </a:r>
            <a:r>
              <a:rPr lang="lv-LV" dirty="0" smtClean="0"/>
              <a:t> </a:t>
            </a:r>
            <a:r>
              <a:rPr lang="lv-LV" dirty="0" smtClean="0">
                <a:solidFill>
                  <a:srgbClr val="FFC000"/>
                </a:solidFill>
              </a:rPr>
              <a:t>augļa hipoksēmija</a:t>
            </a:r>
          </a:p>
          <a:p>
            <a:endParaRPr lang="lv-LV" dirty="0" smtClean="0"/>
          </a:p>
          <a:p>
            <a:endParaRPr lang="lv-LV" dirty="0" smtClean="0"/>
          </a:p>
          <a:p>
            <a:r>
              <a:rPr lang="lv-LV" dirty="0" smtClean="0"/>
              <a:t>Ļoti </a:t>
            </a:r>
            <a:r>
              <a:rPr lang="lv-LV" dirty="0"/>
              <a:t>nozīmīgi </a:t>
            </a:r>
            <a:r>
              <a:rPr lang="lv-LV" dirty="0" smtClean="0"/>
              <a:t>dzemdētājām:</a:t>
            </a:r>
          </a:p>
          <a:p>
            <a:pPr lvl="1"/>
            <a:r>
              <a:rPr lang="lv-LV" dirty="0" smtClean="0"/>
              <a:t>Ar sirds </a:t>
            </a:r>
            <a:r>
              <a:rPr lang="lv-LV" dirty="0"/>
              <a:t>– asinsrites slimībām </a:t>
            </a:r>
            <a:endParaRPr lang="lv-LV" dirty="0" smtClean="0"/>
          </a:p>
          <a:p>
            <a:pPr lvl="1"/>
            <a:r>
              <a:rPr lang="lv-LV" dirty="0" smtClean="0"/>
              <a:t>Ar uteroplacentārās </a:t>
            </a:r>
            <a:r>
              <a:rPr lang="lv-LV" dirty="0"/>
              <a:t>perfūzijas </a:t>
            </a:r>
            <a:r>
              <a:rPr lang="lv-LV" dirty="0" smtClean="0"/>
              <a:t>problēmām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294016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 smtClean="0"/>
              <a:t/>
            </a:r>
            <a:br>
              <a:rPr lang="lv-LV" dirty="0" smtClean="0"/>
            </a:br>
            <a:r>
              <a:rPr lang="lv-LV" sz="4900" dirty="0"/>
              <a:t>S</a:t>
            </a:r>
            <a:r>
              <a:rPr lang="lv-LV" sz="4900" dirty="0" smtClean="0"/>
              <a:t>āpju ietekme </a:t>
            </a:r>
            <a:r>
              <a:rPr lang="lv-LV" sz="4900" dirty="0"/>
              <a:t>uz </a:t>
            </a:r>
            <a:r>
              <a:rPr lang="lv-LV" sz="4900" dirty="0" smtClean="0"/>
              <a:t>augli / bērnu</a:t>
            </a:r>
            <a:br>
              <a:rPr lang="lv-LV" sz="4900" dirty="0" smtClean="0"/>
            </a:br>
            <a:endParaRPr lang="lv-LV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lv-LV" dirty="0" smtClean="0"/>
          </a:p>
          <a:p>
            <a:r>
              <a:rPr lang="lv-LV" dirty="0" smtClean="0"/>
              <a:t>Tiešas </a:t>
            </a:r>
            <a:r>
              <a:rPr lang="lv-LV" dirty="0"/>
              <a:t>ietekmes </a:t>
            </a:r>
            <a:r>
              <a:rPr lang="lv-LV" dirty="0" smtClean="0"/>
              <a:t>nav</a:t>
            </a:r>
          </a:p>
          <a:p>
            <a:endParaRPr lang="lv-LV" dirty="0" smtClean="0"/>
          </a:p>
          <a:p>
            <a:r>
              <a:rPr lang="lv-LV" dirty="0" smtClean="0"/>
              <a:t>Noteicošais – uteroplacentārā perfūzija:</a:t>
            </a:r>
          </a:p>
          <a:p>
            <a:pPr lvl="1"/>
            <a:r>
              <a:rPr lang="lv-LV" dirty="0" smtClean="0"/>
              <a:t>kontrakciju </a:t>
            </a:r>
            <a:r>
              <a:rPr lang="lv-LV" dirty="0"/>
              <a:t>biežums un intensitāte (oksitocīns / adrenalīns</a:t>
            </a:r>
            <a:r>
              <a:rPr lang="lv-LV" dirty="0" smtClean="0"/>
              <a:t>)</a:t>
            </a:r>
          </a:p>
          <a:p>
            <a:pPr lvl="1"/>
            <a:r>
              <a:rPr lang="lv-LV" dirty="0" smtClean="0"/>
              <a:t>vazokonstrikcija </a:t>
            </a:r>
            <a:r>
              <a:rPr lang="lv-LV" dirty="0"/>
              <a:t>(adrenalīns / </a:t>
            </a:r>
            <a:r>
              <a:rPr lang="lv-LV" dirty="0" smtClean="0"/>
              <a:t>noradrenalīns)</a:t>
            </a:r>
          </a:p>
          <a:p>
            <a:pPr lvl="1"/>
            <a:r>
              <a:rPr lang="lv-LV" dirty="0" smtClean="0"/>
              <a:t>hipoksēmija </a:t>
            </a:r>
            <a:r>
              <a:rPr lang="lv-LV" dirty="0"/>
              <a:t>hiperventilācijas – hipoventilācijas </a:t>
            </a:r>
            <a:r>
              <a:rPr lang="lv-LV" dirty="0" smtClean="0"/>
              <a:t>dēļ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207308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dirty="0"/>
              <a:t>Sāpju ietekme uz dzemdību darbību / </a:t>
            </a:r>
            <a:r>
              <a:rPr lang="lv-LV" dirty="0" smtClean="0"/>
              <a:t>1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lv-LV" dirty="0" smtClean="0"/>
              <a:t>SNS</a:t>
            </a:r>
          </a:p>
          <a:p>
            <a:pPr marL="0" indent="0" algn="ctr">
              <a:buNone/>
            </a:pPr>
            <a:r>
              <a:rPr lang="lv-LV" dirty="0" smtClean="0"/>
              <a:t>↓</a:t>
            </a:r>
          </a:p>
          <a:p>
            <a:pPr marL="0" indent="0" algn="ctr">
              <a:buNone/>
            </a:pPr>
            <a:r>
              <a:rPr lang="lv-LV" dirty="0" smtClean="0"/>
              <a:t>Plazmas </a:t>
            </a:r>
            <a:r>
              <a:rPr lang="lv-LV" dirty="0"/>
              <a:t>kateholamīnu </a:t>
            </a:r>
            <a:r>
              <a:rPr lang="lv-LV" dirty="0" smtClean="0"/>
              <a:t>(adrenalīna) pieaugums </a:t>
            </a:r>
          </a:p>
          <a:p>
            <a:pPr marL="0" indent="0" algn="ctr">
              <a:buNone/>
            </a:pPr>
            <a:r>
              <a:rPr lang="lv-LV" dirty="0" smtClean="0"/>
              <a:t>↓</a:t>
            </a:r>
          </a:p>
          <a:p>
            <a:pPr marL="0" indent="0" algn="ctr">
              <a:buNone/>
            </a:pPr>
            <a:r>
              <a:rPr lang="lv-LV" dirty="0" smtClean="0"/>
              <a:t>Adrenalīns saistās ar </a:t>
            </a:r>
            <a:r>
              <a:rPr lang="lv-LV" dirty="0"/>
              <a:t>β – </a:t>
            </a:r>
            <a:r>
              <a:rPr lang="lv-LV" dirty="0" smtClean="0"/>
              <a:t>adrenerģiskiem receptoriem dzemdē izraisot </a:t>
            </a:r>
            <a:r>
              <a:rPr lang="lv-LV" dirty="0" smtClean="0">
                <a:solidFill>
                  <a:srgbClr val="FFC000"/>
                </a:solidFill>
              </a:rPr>
              <a:t>miometrija atslābumu</a:t>
            </a:r>
          </a:p>
          <a:p>
            <a:pPr marL="0" indent="0" algn="ctr">
              <a:buNone/>
            </a:pPr>
            <a:endParaRPr lang="lv-LV" dirty="0" smtClean="0"/>
          </a:p>
        </p:txBody>
      </p:sp>
    </p:spTree>
    <p:extLst>
      <p:ext uri="{BB962C8B-B14F-4D97-AF65-F5344CB8AC3E}">
        <p14:creationId xmlns:p14="http://schemas.microsoft.com/office/powerpoint/2010/main" xmlns="" val="156221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Adrenalīna līmenis</a:t>
            </a:r>
            <a:endParaRPr lang="lv-LV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7937800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086420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dirty="0"/>
              <a:t>Sāpju ietekme uz dzemdību darbību / </a:t>
            </a:r>
            <a:r>
              <a:rPr lang="lv-LV" dirty="0" smtClean="0"/>
              <a:t>3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lv-LV" dirty="0" smtClean="0"/>
          </a:p>
          <a:p>
            <a:endParaRPr lang="lv-LV" dirty="0" smtClean="0"/>
          </a:p>
          <a:p>
            <a:r>
              <a:rPr lang="lv-LV" dirty="0" smtClean="0"/>
              <a:t>Aferentā </a:t>
            </a:r>
            <a:r>
              <a:rPr lang="lv-LV" dirty="0"/>
              <a:t>stimulācija no muguras smadzeņu neironiem uz vidussmadzenēm veicina </a:t>
            </a:r>
            <a:r>
              <a:rPr lang="lv-LV" dirty="0">
                <a:solidFill>
                  <a:srgbClr val="FFC000"/>
                </a:solidFill>
              </a:rPr>
              <a:t>oksitocīna</a:t>
            </a:r>
            <a:r>
              <a:rPr lang="lv-LV" dirty="0"/>
              <a:t> atbrīvošanos </a:t>
            </a:r>
            <a:r>
              <a:rPr lang="lv-LV" dirty="0" smtClean="0"/>
              <a:t>(Fergusona </a:t>
            </a:r>
            <a:r>
              <a:rPr lang="lv-LV" dirty="0"/>
              <a:t>reflekss</a:t>
            </a:r>
            <a:r>
              <a:rPr lang="lv-LV" dirty="0" smtClean="0"/>
              <a:t>) </a:t>
            </a:r>
          </a:p>
          <a:p>
            <a:endParaRPr lang="lv-LV" dirty="0" smtClean="0"/>
          </a:p>
          <a:p>
            <a:r>
              <a:rPr lang="lv-LV" dirty="0" smtClean="0"/>
              <a:t>Hipotētiski  – zinātniska </a:t>
            </a:r>
            <a:r>
              <a:rPr lang="lv-LV" dirty="0"/>
              <a:t>pierādījuma šai hipotēzei nav.</a:t>
            </a:r>
          </a:p>
        </p:txBody>
      </p:sp>
    </p:spTree>
    <p:extLst>
      <p:ext uri="{BB962C8B-B14F-4D97-AF65-F5344CB8AC3E}">
        <p14:creationId xmlns:p14="http://schemas.microsoft.com/office/powerpoint/2010/main" xmlns="" val="250695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dirty="0" smtClean="0"/>
              <a:t>Sāpju ietekme uz dzemdību darbību / 4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lv-LV" dirty="0" smtClean="0"/>
          </a:p>
          <a:p>
            <a:pPr lvl="0"/>
            <a:r>
              <a:rPr lang="lv-LV" dirty="0" smtClean="0"/>
              <a:t>Aferentie </a:t>
            </a:r>
            <a:r>
              <a:rPr lang="lv-LV" dirty="0"/>
              <a:t>nervgaļi dzemdes apakšējā segmentā un dzemdes kaklā satur un var sekretēt substances, kas </a:t>
            </a:r>
            <a:r>
              <a:rPr lang="lv-LV" dirty="0">
                <a:solidFill>
                  <a:srgbClr val="FFC000"/>
                </a:solidFill>
              </a:rPr>
              <a:t>gan stimulē </a:t>
            </a:r>
            <a:r>
              <a:rPr lang="lv-LV" dirty="0"/>
              <a:t>(P substance / glutamāts / vazoaktīvais intestinālais peptīds) </a:t>
            </a:r>
            <a:r>
              <a:rPr lang="lv-LV" dirty="0">
                <a:solidFill>
                  <a:srgbClr val="FFC000"/>
                </a:solidFill>
              </a:rPr>
              <a:t>gan nomāc </a:t>
            </a:r>
            <a:r>
              <a:rPr lang="lv-LV" dirty="0" smtClean="0"/>
              <a:t>(NO </a:t>
            </a:r>
            <a:r>
              <a:rPr lang="lv-LV" dirty="0"/>
              <a:t>/ ar kalcitonīna gēnu saistītais peptīds (CGRP)) miometrija aktivitāti un dzemdību darbību. </a:t>
            </a:r>
            <a:endParaRPr lang="lv-LV" dirty="0" smtClean="0"/>
          </a:p>
          <a:p>
            <a:pPr lvl="0"/>
            <a:endParaRPr lang="lv-LV" dirty="0" smtClean="0"/>
          </a:p>
          <a:p>
            <a:pPr lvl="0"/>
            <a:r>
              <a:rPr lang="lv-LV" dirty="0" smtClean="0"/>
              <a:t>Par </a:t>
            </a:r>
            <a:r>
              <a:rPr lang="lv-LV" dirty="0"/>
              <a:t>šo substanču ietekmi hipotēzes </a:t>
            </a:r>
            <a:r>
              <a:rPr lang="lv-LV" dirty="0" smtClean="0"/>
              <a:t>atšķiras.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22676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2054</TotalTime>
  <Words>1408</Words>
  <Application>Microsoft Office PowerPoint</Application>
  <PresentationFormat>Custom</PresentationFormat>
  <Paragraphs>280</Paragraphs>
  <Slides>36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Anesteziologa loma  dzemdību nodaļā</vt:lpstr>
      <vt:lpstr>Slide 2</vt:lpstr>
      <vt:lpstr>Sāpju ietekme uz dzemdētāju / 1</vt:lpstr>
      <vt:lpstr>Sāpju ietekme uz dzemdētāju / 2</vt:lpstr>
      <vt:lpstr> Sāpju ietekme uz augli / bērnu </vt:lpstr>
      <vt:lpstr>Sāpju ietekme uz dzemdību darbību / 1</vt:lpstr>
      <vt:lpstr>Adrenalīna līmenis</vt:lpstr>
      <vt:lpstr>Sāpju ietekme uz dzemdību darbību / 3</vt:lpstr>
      <vt:lpstr>Sāpju ietekme uz dzemdību darbību / 4</vt:lpstr>
      <vt:lpstr>Epidurālā dzemdību analgēzija – ko saka vadlīnijas?</vt:lpstr>
      <vt:lpstr>Netiek ietekmēts</vt:lpstr>
      <vt:lpstr>Tiek ietekmēts</vt:lpstr>
      <vt:lpstr>Epidurālās analgēzijas norise</vt:lpstr>
      <vt:lpstr>1 / Agrīna epidurālā analgēzija</vt:lpstr>
      <vt:lpstr>2 / Nenovilcināt atkārtoto devu ievadi </vt:lpstr>
      <vt:lpstr>3 / Nepārtraukt epidurālo analgēziju 2. periodā</vt:lpstr>
      <vt:lpstr>Epidurālā analgēzija un 2. perioda ilgums</vt:lpstr>
      <vt:lpstr> ACOG ieteikumi </vt:lpstr>
      <vt:lpstr>Slide 19</vt:lpstr>
      <vt:lpstr>Pēcdzemdību depresija</vt:lpstr>
      <vt:lpstr>Krūts barošana</vt:lpstr>
      <vt:lpstr>Pēcdzemdību sāpes</vt:lpstr>
      <vt:lpstr>Pēcoperācijas analgēzijas mērķi</vt:lpstr>
      <vt:lpstr>Slide 24</vt:lpstr>
      <vt:lpstr>Multimodālās analgēzijas koncepcija</vt:lpstr>
      <vt:lpstr>1. / Opiāti SA sastāvā</vt:lpstr>
      <vt:lpstr>VAS 6 / 12 / 18 / 24 stundas pēc SA</vt:lpstr>
      <vt:lpstr>2. / Diklofenaks (alternatīva Ibuprofēns)</vt:lpstr>
      <vt:lpstr>3. / Acetaminofēns (Paracetamols) </vt:lpstr>
      <vt:lpstr>4. / Meperidīns / Petidīns (Doloblok®)</vt:lpstr>
      <vt:lpstr>Opiāti un krūts barošana</vt:lpstr>
      <vt:lpstr>Opiāti un krūts barošana</vt:lpstr>
      <vt:lpstr>Slide 33</vt:lpstr>
      <vt:lpstr>Slide 34</vt:lpstr>
      <vt:lpstr>Slide 35</vt:lpstr>
      <vt:lpstr>Slide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DELL</cp:lastModifiedBy>
  <cp:revision>357</cp:revision>
  <dcterms:created xsi:type="dcterms:W3CDTF">2016-02-02T07:56:40Z</dcterms:created>
  <dcterms:modified xsi:type="dcterms:W3CDTF">2016-02-09T14:04:13Z</dcterms:modified>
</cp:coreProperties>
</file>